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49"/>
  </p:notesMasterIdLst>
  <p:handoutMasterIdLst>
    <p:handoutMasterId r:id="rId50"/>
  </p:handoutMasterIdLst>
  <p:sldIdLst>
    <p:sldId id="564" r:id="rId2"/>
    <p:sldId id="716" r:id="rId3"/>
    <p:sldId id="565" r:id="rId4"/>
    <p:sldId id="766" r:id="rId5"/>
    <p:sldId id="630" r:id="rId6"/>
    <p:sldId id="571" r:id="rId7"/>
    <p:sldId id="585" r:id="rId8"/>
    <p:sldId id="586" r:id="rId9"/>
    <p:sldId id="768" r:id="rId10"/>
    <p:sldId id="588" r:id="rId11"/>
    <p:sldId id="589" r:id="rId12"/>
    <p:sldId id="619" r:id="rId13"/>
    <p:sldId id="661" r:id="rId14"/>
    <p:sldId id="698" r:id="rId15"/>
    <p:sldId id="700" r:id="rId16"/>
    <p:sldId id="701" r:id="rId17"/>
    <p:sldId id="702" r:id="rId18"/>
    <p:sldId id="703" r:id="rId19"/>
    <p:sldId id="718" r:id="rId20"/>
    <p:sldId id="719" r:id="rId21"/>
    <p:sldId id="736" r:id="rId22"/>
    <p:sldId id="721" r:id="rId23"/>
    <p:sldId id="722" r:id="rId24"/>
    <p:sldId id="723" r:id="rId25"/>
    <p:sldId id="757" r:id="rId26"/>
    <p:sldId id="746" r:id="rId27"/>
    <p:sldId id="758" r:id="rId28"/>
    <p:sldId id="759" r:id="rId29"/>
    <p:sldId id="727" r:id="rId30"/>
    <p:sldId id="728" r:id="rId31"/>
    <p:sldId id="729" r:id="rId32"/>
    <p:sldId id="769" r:id="rId33"/>
    <p:sldId id="748" r:id="rId34"/>
    <p:sldId id="749" r:id="rId35"/>
    <p:sldId id="750" r:id="rId36"/>
    <p:sldId id="751" r:id="rId37"/>
    <p:sldId id="752" r:id="rId38"/>
    <p:sldId id="753" r:id="rId39"/>
    <p:sldId id="754" r:id="rId40"/>
    <p:sldId id="755" r:id="rId41"/>
    <p:sldId id="735" r:id="rId42"/>
    <p:sldId id="764" r:id="rId43"/>
    <p:sldId id="760" r:id="rId44"/>
    <p:sldId id="761" r:id="rId45"/>
    <p:sldId id="770" r:id="rId46"/>
    <p:sldId id="767" r:id="rId47"/>
    <p:sldId id="624" r:id="rId4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9205"/>
    <a:srgbClr val="FFFFFF"/>
    <a:srgbClr val="FFFF00"/>
    <a:srgbClr val="C0C0C0"/>
    <a:srgbClr val="CC0099"/>
    <a:srgbClr val="0066CC"/>
    <a:srgbClr val="CC00CC"/>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3069" autoAdjust="0"/>
  </p:normalViewPr>
  <p:slideViewPr>
    <p:cSldViewPr snapToGrid="0">
      <p:cViewPr varScale="1">
        <p:scale>
          <a:sx n="65" d="100"/>
          <a:sy n="65" d="100"/>
        </p:scale>
        <p:origin x="-438" y="-114"/>
      </p:cViewPr>
      <p:guideLst>
        <p:guide orient="horz" pos="2160"/>
        <p:guide pos="2880"/>
      </p:guideLst>
    </p:cSldViewPr>
  </p:slideViewPr>
  <p:outlineViewPr>
    <p:cViewPr>
      <p:scale>
        <a:sx n="33" d="100"/>
        <a:sy n="33" d="100"/>
      </p:scale>
      <p:origin x="0" y="3258"/>
    </p:cViewPr>
  </p:outlineViewPr>
  <p:notesTextViewPr>
    <p:cViewPr>
      <p:scale>
        <a:sx n="100" d="100"/>
        <a:sy n="100" d="100"/>
      </p:scale>
      <p:origin x="0" y="0"/>
    </p:cViewPr>
  </p:notesTextViewPr>
  <p:sorterViewPr>
    <p:cViewPr>
      <p:scale>
        <a:sx n="100" d="100"/>
        <a:sy n="100" d="100"/>
      </p:scale>
      <p:origin x="0" y="2232"/>
    </p:cViewPr>
  </p:sorterViewPr>
  <p:notesViewPr>
    <p:cSldViewPr snapToGrid="0">
      <p:cViewPr varScale="1">
        <p:scale>
          <a:sx n="104" d="100"/>
          <a:sy n="104" d="100"/>
        </p:scale>
        <p:origin x="-241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l" defTabSz="931863" eaLnBrk="0" hangingPunct="0">
              <a:defRPr sz="1200">
                <a:latin typeface="Arial" charset="0"/>
                <a:ea typeface="ＭＳ Ｐゴシック" pitchFamily="-112" charset="-128"/>
                <a:cs typeface="+mn-cs"/>
              </a:defRPr>
            </a:lvl1pPr>
          </a:lstStyle>
          <a:p>
            <a:pPr>
              <a:defRPr/>
            </a:pPr>
            <a:endParaRPr lang="en-US"/>
          </a:p>
        </p:txBody>
      </p:sp>
      <p:sp>
        <p:nvSpPr>
          <p:cNvPr id="4100" name="Rectangle 4"/>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eaLnBrk="0" hangingPunct="0">
              <a:defRPr sz="1200">
                <a:latin typeface="Arial" charset="0"/>
                <a:ea typeface="ＭＳ Ｐゴシック" pitchFamily="-112" charset="-128"/>
                <a:cs typeface="+mn-cs"/>
              </a:defRPr>
            </a:lvl1pPr>
          </a:lstStyle>
          <a:p>
            <a:pPr>
              <a:defRPr/>
            </a:pPr>
            <a:endParaRPr lang="en-US"/>
          </a:p>
        </p:txBody>
      </p:sp>
      <p:sp>
        <p:nvSpPr>
          <p:cNvPr id="4099" name="Rectangle 3"/>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l" defTabSz="931863" eaLnBrk="0" hangingPunct="0">
              <a:defRPr sz="1200">
                <a:latin typeface="Arial" charset="0"/>
                <a:ea typeface="ＭＳ Ｐゴシック" pitchFamily="-112" charset="-128"/>
                <a:cs typeface="+mn-cs"/>
              </a:defRPr>
            </a:lvl1pPr>
          </a:lstStyle>
          <a:p>
            <a:pPr>
              <a:defRPr/>
            </a:pPr>
            <a:endParaRPr lang="en-US"/>
          </a:p>
        </p:txBody>
      </p:sp>
      <p:sp>
        <p:nvSpPr>
          <p:cNvPr id="4098" name="Rectangle 2"/>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eaLnBrk="0" hangingPunct="0">
              <a:defRPr sz="1200">
                <a:latin typeface="Arial" charset="0"/>
                <a:ea typeface="ＭＳ Ｐゴシック" pitchFamily="-112" charset="-128"/>
                <a:cs typeface="+mn-cs"/>
              </a:defRPr>
            </a:lvl1pPr>
          </a:lstStyle>
          <a:p>
            <a:pPr>
              <a:defRPr/>
            </a:pPr>
            <a:fld id="{23940F25-809A-4DD9-BA86-5A7C340BB78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l" defTabSz="931863" eaLnBrk="0" hangingPunct="0">
              <a:defRPr sz="1200">
                <a:latin typeface="Times" pitchFamily="18" charset="0"/>
                <a:ea typeface="ＭＳ Ｐゴシック" pitchFamily="-112" charset="-128"/>
                <a:cs typeface="+mn-cs"/>
              </a:defRPr>
            </a:lvl1pPr>
          </a:lstStyle>
          <a:p>
            <a:pPr>
              <a:defRPr/>
            </a:pPr>
            <a:endParaRPr lang="en-US"/>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eaLnBrk="0" hangingPunct="0">
              <a:defRPr sz="1200">
                <a:latin typeface="Times" pitchFamily="18" charset="0"/>
                <a:ea typeface="ＭＳ Ｐゴシック" pitchFamily="-112" charset="-128"/>
                <a:cs typeface="+mn-cs"/>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l" defTabSz="931863" eaLnBrk="0" hangingPunct="0">
              <a:defRPr sz="1200">
                <a:latin typeface="Times" pitchFamily="18" charset="0"/>
                <a:ea typeface="ＭＳ Ｐゴシック" pitchFamily="-112"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eaLnBrk="0" hangingPunct="0">
              <a:defRPr sz="1200">
                <a:latin typeface="Times" pitchFamily="18" charset="0"/>
                <a:ea typeface="ＭＳ Ｐゴシック" pitchFamily="-112" charset="-128"/>
                <a:cs typeface="+mn-cs"/>
              </a:defRPr>
            </a:lvl1pPr>
          </a:lstStyle>
          <a:p>
            <a:pPr>
              <a:defRPr/>
            </a:pPr>
            <a:fld id="{F6731CC5-306B-4C3A-88FF-125A616685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042E425-2C0F-4156-BD00-F79B427EE7CB}" type="slidenum">
              <a:rPr lang="en-US" smtClean="0">
                <a:latin typeface="Times"/>
                <a:ea typeface="ＭＳ Ｐゴシック" pitchFamily="34" charset="-128"/>
              </a:rPr>
              <a:pPr/>
              <a:t>1</a:t>
            </a:fld>
            <a:endParaRPr lang="en-US" smtClean="0">
              <a:latin typeface="Times"/>
              <a:ea typeface="ＭＳ Ｐゴシック" pitchFamily="34"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Times"/>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latin typeface="Times"/>
                <a:ea typeface="ＭＳ Ｐゴシック" pitchFamily="34" charset="-128"/>
              </a:rPr>
              <a:t>It is important that we move quickly. As this table suggests, digital resources that are not properly curated do not remain accessible for long. On the other hand, digital objects that are maintained in a digital library are likely to survive for decades.</a:t>
            </a:r>
          </a:p>
          <a:p>
            <a:endParaRPr lang="en-US" smtClean="0">
              <a:latin typeface="Times"/>
              <a:ea typeface="ＭＳ Ｐゴシック" pitchFamily="34" charset="-128"/>
            </a:endParaRPr>
          </a:p>
        </p:txBody>
      </p:sp>
      <p:sp>
        <p:nvSpPr>
          <p:cNvPr id="61444" name="Slide Number Placeholder 3"/>
          <p:cNvSpPr>
            <a:spLocks noGrp="1"/>
          </p:cNvSpPr>
          <p:nvPr>
            <p:ph type="sldNum" sz="quarter" idx="5"/>
          </p:nvPr>
        </p:nvSpPr>
        <p:spPr>
          <a:noFill/>
        </p:spPr>
        <p:txBody>
          <a:bodyPr/>
          <a:lstStyle/>
          <a:p>
            <a:fld id="{28F56DB6-50EE-489C-BCE9-B2F0CFB24600}" type="slidenum">
              <a:rPr lang="en-US" smtClean="0">
                <a:latin typeface="Times"/>
                <a:ea typeface="ＭＳ Ｐゴシック" pitchFamily="34" charset="-128"/>
              </a:rPr>
              <a:pPr/>
              <a:t>30</a:t>
            </a:fld>
            <a:endParaRPr lang="en-US" smtClean="0">
              <a:latin typeface="Times"/>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Times"/>
                <a:ea typeface="ＭＳ Ｐゴシック" pitchFamily="34" charset="-128"/>
              </a:rPr>
              <a:t>XX keep?</a:t>
            </a:r>
          </a:p>
        </p:txBody>
      </p:sp>
      <p:sp>
        <p:nvSpPr>
          <p:cNvPr id="4" name="Slide Number Placeholder 3"/>
          <p:cNvSpPr>
            <a:spLocks noGrp="1"/>
          </p:cNvSpPr>
          <p:nvPr>
            <p:ph type="sldNum" sz="quarter" idx="5"/>
          </p:nvPr>
        </p:nvSpPr>
        <p:spPr/>
        <p:txBody>
          <a:bodyPr/>
          <a:lstStyle/>
          <a:p>
            <a:pPr>
              <a:defRPr/>
            </a:pPr>
            <a:fld id="{B7BE3D2F-3768-450F-B4A8-E2E34BF76795}" type="slidenum">
              <a:rPr lang="en-US" smtClean="0"/>
              <a:pPr>
                <a:defRPr/>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Times"/>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C46B15D1-49B5-4047-8B06-BE6F0C7D9154}" type="slidenum">
              <a:rPr lang="en-US" smtClean="0"/>
              <a:pPr>
                <a:defRPr/>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latin typeface="Times"/>
              <a:ea typeface="ＭＳ Ｐゴシック" pitchFamily="34" charset="-128"/>
            </a:endParaRPr>
          </a:p>
          <a:p>
            <a:r>
              <a:rPr lang="en-US" smtClean="0">
                <a:latin typeface="Times"/>
                <a:ea typeface="ＭＳ Ｐゴシック" pitchFamily="34" charset="-128"/>
              </a:rPr>
              <a:t>XX</a:t>
            </a:r>
          </a:p>
        </p:txBody>
      </p:sp>
      <p:sp>
        <p:nvSpPr>
          <p:cNvPr id="4" name="Slide Number Placeholder 3"/>
          <p:cNvSpPr>
            <a:spLocks noGrp="1"/>
          </p:cNvSpPr>
          <p:nvPr>
            <p:ph type="sldNum" sz="quarter" idx="5"/>
          </p:nvPr>
        </p:nvSpPr>
        <p:spPr/>
        <p:txBody>
          <a:bodyPr/>
          <a:lstStyle/>
          <a:p>
            <a:pPr>
              <a:defRPr/>
            </a:pPr>
            <a:fld id="{87B7F521-A1F2-4812-920F-0DF3BD0D10F7}"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80015525-2A70-490E-B0AF-53168A3F1E5F}" type="slidenum">
              <a:rPr lang="en-US"/>
              <a:pPr>
                <a:defRPr/>
              </a:pPr>
              <a:t>6</a:t>
            </a:fld>
            <a:endParaRPr lang="en-US"/>
          </a:p>
        </p:txBody>
      </p:sp>
      <p:sp>
        <p:nvSpPr>
          <p:cNvPr id="55299"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5" tIns="46584" rIns="93165" bIns="46584" anchor="b"/>
          <a:lstStyle/>
          <a:p>
            <a:pPr algn="r" eaLnBrk="0" hangingPunct="0"/>
            <a:fld id="{143C92AF-366E-45DF-9DEE-ED7176FF5496}" type="slidenum">
              <a:rPr lang="en-US" sz="1200">
                <a:latin typeface="Arial" pitchFamily="34" charset="0"/>
              </a:rPr>
              <a:pPr algn="r" eaLnBrk="0" hangingPunct="0"/>
              <a:t>6</a:t>
            </a:fld>
            <a:endParaRPr lang="en-US" sz="1200">
              <a:latin typeface="Arial" pitchFamily="34" charset="0"/>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p:spPr>
        <p:txBody>
          <a:bodyPr lIns="93165" tIns="46584" rIns="93165" bIns="46584"/>
          <a:lstStyle/>
          <a:p>
            <a:pPr eaLnBrk="1" hangingPunct="1"/>
            <a:r>
              <a:rPr lang="en-US" smtClean="0">
                <a:latin typeface="Times New Roman" pitchFamily="18" charset="0"/>
                <a:ea typeface="ＭＳ Ｐゴシック" pitchFamily="34" charset="-128"/>
              </a:rPr>
              <a:t>The NSF </a:t>
            </a:r>
            <a:r>
              <a:rPr lang="en-US" i="1" smtClean="0">
                <a:latin typeface="Times New Roman" pitchFamily="18" charset="0"/>
                <a:ea typeface="ＭＳ Ｐゴシック" pitchFamily="34" charset="-128"/>
              </a:rPr>
              <a:t>Cyberinfrastructure Vision for 21st Century Discovery</a:t>
            </a:r>
            <a:r>
              <a:rPr lang="en-US" smtClean="0">
                <a:latin typeface="Times New Roman" pitchFamily="18" charset="0"/>
                <a:ea typeface="ＭＳ Ｐゴシック" pitchFamily="34" charset="-128"/>
              </a:rPr>
              <a:t> describes the Foundation’s vision for the role of Cyberinfrastructure in facilitating scientific discovery and innovation. In chapter 3 on data, the Vision document says, “science and engineering digital data are routinely deposited in a well-documented form, are regularly and easily consulted and analyzed by specialists and non-specialists alike, are openly accessible while suitably protected and are reliably preserved.” In addition, “Scientific visualization, including not just static images but also animation and interaction, leads to better analysis and enhanced understanding.” A link to the Vision report is on the OCI home page.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latin typeface="Times"/>
              <a:ea typeface="ＭＳ Ｐゴシック" pitchFamily="34" charset="-128"/>
            </a:endParaRPr>
          </a:p>
        </p:txBody>
      </p:sp>
      <p:sp>
        <p:nvSpPr>
          <p:cNvPr id="56324" name="Slide Number Placeholder 3"/>
          <p:cNvSpPr>
            <a:spLocks noGrp="1"/>
          </p:cNvSpPr>
          <p:nvPr>
            <p:ph type="sldNum" sz="quarter" idx="5"/>
          </p:nvPr>
        </p:nvSpPr>
        <p:spPr>
          <a:xfrm>
            <a:off x="3970338" y="8829675"/>
            <a:ext cx="3038475" cy="465138"/>
          </a:xfrm>
          <a:noFill/>
        </p:spPr>
        <p:txBody>
          <a:bodyPr/>
          <a:lstStyle/>
          <a:p>
            <a:fld id="{29E8020F-11E0-4586-96F0-44B3582EB7FD}" type="slidenum">
              <a:rPr lang="en-US" smtClean="0">
                <a:latin typeface="Arial" pitchFamily="34" charset="0"/>
                <a:ea typeface="ＭＳ Ｐゴシック" pitchFamily="34" charset="-128"/>
                <a:cs typeface="Arial" pitchFamily="34" charset="0"/>
              </a:rPr>
              <a:pPr/>
              <a:t>8</a:t>
            </a:fld>
            <a:endParaRPr 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latin typeface="Times"/>
              <a:ea typeface="ＭＳ Ｐゴシック" pitchFamily="34" charset="-128"/>
            </a:endParaRPr>
          </a:p>
        </p:txBody>
      </p:sp>
      <p:sp>
        <p:nvSpPr>
          <p:cNvPr id="58372" name="Slide Number Placeholder 3"/>
          <p:cNvSpPr>
            <a:spLocks noGrp="1"/>
          </p:cNvSpPr>
          <p:nvPr>
            <p:ph type="sldNum" sz="quarter" idx="5"/>
          </p:nvPr>
        </p:nvSpPr>
        <p:spPr>
          <a:xfrm>
            <a:off x="3970338" y="8829675"/>
            <a:ext cx="3038475" cy="465138"/>
          </a:xfrm>
          <a:noFill/>
        </p:spPr>
        <p:txBody>
          <a:bodyPr lIns="91435" tIns="45717" rIns="91435" bIns="45717"/>
          <a:lstStyle/>
          <a:p>
            <a:fld id="{438977D3-D69F-4931-AB6E-62ED7C0D003C}" type="slidenum">
              <a:rPr lang="en-US" smtClean="0">
                <a:latin typeface="Times"/>
                <a:ea typeface="ＭＳ Ｐゴシック" pitchFamily="34" charset="-128"/>
              </a:rPr>
              <a:pPr/>
              <a:t>10</a:t>
            </a:fld>
            <a:endParaRPr lang="en-US" smtClean="0">
              <a:latin typeface="Time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latin typeface="Times"/>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latin typeface="Times"/>
                <a:ea typeface="ＭＳ Ｐゴシック" pitchFamily="34" charset="-128"/>
              </a:rPr>
              <a:t>It is important that we move quickly. As this table suggests, digital resources that are not properly curated do not remain accessible for long. On the other hand, digital objects that are maintained in a digital library are likely to survive for decades.</a:t>
            </a:r>
          </a:p>
          <a:p>
            <a:endParaRPr lang="en-US" smtClean="0">
              <a:latin typeface="Times"/>
              <a:ea typeface="ＭＳ Ｐゴシック" pitchFamily="34" charset="-128"/>
            </a:endParaRPr>
          </a:p>
        </p:txBody>
      </p:sp>
      <p:sp>
        <p:nvSpPr>
          <p:cNvPr id="60420" name="Slide Number Placeholder 3"/>
          <p:cNvSpPr>
            <a:spLocks noGrp="1"/>
          </p:cNvSpPr>
          <p:nvPr>
            <p:ph type="sldNum" sz="quarter" idx="5"/>
          </p:nvPr>
        </p:nvSpPr>
        <p:spPr>
          <a:noFill/>
        </p:spPr>
        <p:txBody>
          <a:bodyPr/>
          <a:lstStyle/>
          <a:p>
            <a:fld id="{5700E368-24AE-45B9-94AA-039DF4189777}" type="slidenum">
              <a:rPr lang="en-US" smtClean="0">
                <a:latin typeface="Times"/>
                <a:ea typeface="ＭＳ Ｐゴシック" pitchFamily="34" charset="-128"/>
              </a:rPr>
              <a:pPr/>
              <a:t>29</a:t>
            </a:fld>
            <a:endParaRPr lang="en-US" smtClean="0">
              <a:latin typeface="Time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template052003"/>
          <p:cNvPicPr>
            <a:picLocks noChangeAspect="1" noChangeArrowheads="1"/>
          </p:cNvPicPr>
          <p:nvPr/>
        </p:nvPicPr>
        <p:blipFill>
          <a:blip r:embed="rId2"/>
          <a:srcRect l="3226"/>
          <a:stretch>
            <a:fillRect/>
          </a:stretch>
        </p:blipFill>
        <p:spPr bwMode="auto">
          <a:xfrm>
            <a:off x="0" y="0"/>
            <a:ext cx="9144000" cy="6858000"/>
          </a:xfrm>
          <a:prstGeom prst="rect">
            <a:avLst/>
          </a:prstGeom>
          <a:noFill/>
          <a:ln w="9525">
            <a:noFill/>
            <a:miter lim="800000"/>
            <a:headEnd/>
            <a:tailEnd/>
          </a:ln>
        </p:spPr>
      </p:pic>
      <p:sp>
        <p:nvSpPr>
          <p:cNvPr id="54275" name="Rectangle 3"/>
          <p:cNvSpPr>
            <a:spLocks noGrp="1" noChangeArrowheads="1"/>
          </p:cNvSpPr>
          <p:nvPr>
            <p:ph type="ctrTitle"/>
          </p:nvPr>
        </p:nvSpPr>
        <p:spPr>
          <a:xfrm>
            <a:off x="685800" y="1905000"/>
            <a:ext cx="7772400" cy="1143000"/>
          </a:xfrm>
        </p:spPr>
        <p:txBody>
          <a:bodyPr/>
          <a:lstStyle>
            <a:lvl1pPr>
              <a:defRPr sz="4000"/>
            </a:lvl1pPr>
          </a:lstStyle>
          <a:p>
            <a:r>
              <a:rPr lang="en-US"/>
              <a:t>Click to edit Master title style</a:t>
            </a:r>
          </a:p>
        </p:txBody>
      </p:sp>
      <p:sp>
        <p:nvSpPr>
          <p:cNvPr id="54276" name="Rectangle 4"/>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5" name="Rectangle 5"/>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200">
                <a:latin typeface="Tahoma" pitchFamily="34" charset="0"/>
                <a:ea typeface="ＭＳ Ｐゴシック" pitchFamily="-112" charset="-128"/>
                <a:cs typeface="+mn-cs"/>
              </a:defRPr>
            </a:lvl1pPr>
          </a:lstStyle>
          <a:p>
            <a:pPr>
              <a:defRPr/>
            </a:pPr>
            <a:endParaRPr lang="en-US"/>
          </a:p>
        </p:txBody>
      </p:sp>
      <p:sp>
        <p:nvSpPr>
          <p:cNvPr id="6"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a:latin typeface="Tahoma" pitchFamily="34" charset="0"/>
                <a:ea typeface="ＭＳ Ｐゴシック" pitchFamily="-112" charset="-128"/>
                <a:cs typeface="+mn-cs"/>
              </a:defRPr>
            </a:lvl1pPr>
          </a:lstStyle>
          <a:p>
            <a:pPr>
              <a:defRPr/>
            </a:pPr>
            <a:endParaRPr lang="en-US"/>
          </a:p>
        </p:txBody>
      </p:sp>
      <p:sp>
        <p:nvSpPr>
          <p:cNvPr id="7" name="Rectangle 7"/>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a:latin typeface="Tahoma" pitchFamily="34" charset="0"/>
                <a:ea typeface="ＭＳ Ｐゴシック" pitchFamily="-112" charset="-128"/>
                <a:cs typeface="+mn-cs"/>
              </a:defRPr>
            </a:lvl1pPr>
          </a:lstStyle>
          <a:p>
            <a:pPr>
              <a:defRPr/>
            </a:pPr>
            <a:fld id="{2BCA5FAE-7B9A-4E04-BC2B-487D8ACB95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76200"/>
            <a:ext cx="1949450"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7225" y="76200"/>
            <a:ext cx="5699125"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7225" y="1466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466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template052003"/>
          <p:cNvPicPr>
            <a:picLocks noChangeAspect="1" noChangeArrowheads="1"/>
          </p:cNvPicPr>
          <p:nvPr/>
        </p:nvPicPr>
        <p:blipFill>
          <a:blip r:embed="rId13"/>
          <a:srcRect l="3226"/>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57225" y="14668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5" name="Text Box 7"/>
          <p:cNvSpPr txBox="1">
            <a:spLocks noChangeArrowheads="1"/>
          </p:cNvSpPr>
          <p:nvPr/>
        </p:nvSpPr>
        <p:spPr bwMode="auto">
          <a:xfrm>
            <a:off x="8382000" y="6400800"/>
            <a:ext cx="762000" cy="244475"/>
          </a:xfrm>
          <a:prstGeom prst="rect">
            <a:avLst/>
          </a:prstGeom>
          <a:noFill/>
          <a:ln w="9525">
            <a:noFill/>
            <a:miter lim="800000"/>
            <a:headEnd/>
            <a:tailEnd/>
          </a:ln>
          <a:effectLst/>
        </p:spPr>
        <p:txBody>
          <a:bodyPr>
            <a:spAutoFit/>
          </a:bodyPr>
          <a:lstStyle/>
          <a:p>
            <a:pPr algn="ctr">
              <a:spcBef>
                <a:spcPct val="50000"/>
              </a:spcBef>
              <a:defRPr/>
            </a:pPr>
            <a:fld id="{8BF034D4-701D-4970-BDD2-F2C8DA4DE740}" type="slidenum">
              <a:rPr lang="en-US" sz="1000">
                <a:solidFill>
                  <a:srgbClr val="DDDDDD"/>
                </a:solidFill>
                <a:latin typeface="Tahoma" pitchFamily="34" charset="0"/>
                <a:ea typeface="ＭＳ Ｐゴシック" pitchFamily="-112" charset="-128"/>
              </a:rPr>
              <a:pPr algn="ctr">
                <a:spcBef>
                  <a:spcPct val="50000"/>
                </a:spcBef>
                <a:defRPr/>
              </a:pPr>
              <a:t>‹#›</a:t>
            </a:fld>
            <a:endParaRPr lang="en-US" sz="1000">
              <a:solidFill>
                <a:srgbClr val="DDDDDD"/>
              </a:solidFill>
              <a:latin typeface="Tahoma" pitchFamily="34" charset="0"/>
              <a:ea typeface="ＭＳ Ｐゴシック" pitchFamily="-112" charset="-128"/>
            </a:endParaRPr>
          </a:p>
        </p:txBody>
      </p:sp>
      <p:pic>
        <p:nvPicPr>
          <p:cNvPr id="1030" name="Picture 12" descr="nsf4c"/>
          <p:cNvPicPr>
            <a:picLocks noChangeAspect="1" noChangeArrowheads="1"/>
          </p:cNvPicPr>
          <p:nvPr/>
        </p:nvPicPr>
        <p:blipFill>
          <a:blip r:embed="rId14"/>
          <a:srcRect/>
          <a:stretch>
            <a:fillRect/>
          </a:stretch>
        </p:blipFill>
        <p:spPr bwMode="auto">
          <a:xfrm>
            <a:off x="0" y="0"/>
            <a:ext cx="990600" cy="990600"/>
          </a:xfrm>
          <a:prstGeom prst="rect">
            <a:avLst/>
          </a:prstGeom>
          <a:noFill/>
          <a:ln w="9525">
            <a:noFill/>
            <a:miter lim="800000"/>
            <a:headEnd/>
            <a:tailEnd/>
          </a:ln>
        </p:spPr>
      </p:pic>
      <p:sp>
        <p:nvSpPr>
          <p:cNvPr id="53261" name="Text Box 13"/>
          <p:cNvSpPr txBox="1">
            <a:spLocks noChangeArrowheads="1"/>
          </p:cNvSpPr>
          <p:nvPr/>
        </p:nvSpPr>
        <p:spPr bwMode="auto">
          <a:xfrm>
            <a:off x="0" y="6638925"/>
            <a:ext cx="3730625" cy="244475"/>
          </a:xfrm>
          <a:prstGeom prst="rect">
            <a:avLst/>
          </a:prstGeom>
          <a:noFill/>
          <a:ln w="12700">
            <a:noFill/>
            <a:miter lim="800000"/>
            <a:headEnd type="none" w="sm" len="sm"/>
            <a:tailEnd type="none" w="sm" len="sm"/>
          </a:ln>
          <a:effectLst/>
        </p:spPr>
        <p:txBody>
          <a:bodyPr>
            <a:spAutoFit/>
          </a:bodyPr>
          <a:lstStyle/>
          <a:p>
            <a:pPr>
              <a:defRPr/>
            </a:pPr>
            <a:endParaRPr lang="en-US" sz="1000">
              <a:solidFill>
                <a:srgbClr val="FFFFFF"/>
              </a:solidFill>
              <a:latin typeface="Tahoma" pitchFamily="34" charset="0"/>
              <a:ea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938"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rtl="0" eaLnBrk="0" fontAlgn="base" hangingPunct="0">
        <a:spcBef>
          <a:spcPct val="0"/>
        </a:spcBef>
        <a:spcAft>
          <a:spcPct val="0"/>
        </a:spcAft>
        <a:defRPr sz="3600">
          <a:solidFill>
            <a:srgbClr val="FFFF66"/>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3600">
          <a:solidFill>
            <a:srgbClr val="FFFF66"/>
          </a:solidFill>
          <a:latin typeface="Tahoma" charset="0"/>
          <a:ea typeface="ＭＳ Ｐゴシック" pitchFamily="-112" charset="-128"/>
          <a:cs typeface="ＭＳ Ｐゴシック" pitchFamily="-112" charset="-128"/>
        </a:defRPr>
      </a:lvl2pPr>
      <a:lvl3pPr algn="ctr" rtl="0" eaLnBrk="0" fontAlgn="base" hangingPunct="0">
        <a:spcBef>
          <a:spcPct val="0"/>
        </a:spcBef>
        <a:spcAft>
          <a:spcPct val="0"/>
        </a:spcAft>
        <a:defRPr sz="3600">
          <a:solidFill>
            <a:srgbClr val="FFFF66"/>
          </a:solidFill>
          <a:latin typeface="Tahoma" charset="0"/>
          <a:ea typeface="ＭＳ Ｐゴシック" pitchFamily="-112" charset="-128"/>
          <a:cs typeface="ＭＳ Ｐゴシック" pitchFamily="-112" charset="-128"/>
        </a:defRPr>
      </a:lvl3pPr>
      <a:lvl4pPr algn="ctr" rtl="0" eaLnBrk="0" fontAlgn="base" hangingPunct="0">
        <a:spcBef>
          <a:spcPct val="0"/>
        </a:spcBef>
        <a:spcAft>
          <a:spcPct val="0"/>
        </a:spcAft>
        <a:defRPr sz="3600">
          <a:solidFill>
            <a:srgbClr val="FFFF66"/>
          </a:solidFill>
          <a:latin typeface="Tahoma" charset="0"/>
          <a:ea typeface="ＭＳ Ｐゴシック" pitchFamily="-112" charset="-128"/>
          <a:cs typeface="ＭＳ Ｐゴシック" pitchFamily="-112" charset="-128"/>
        </a:defRPr>
      </a:lvl4pPr>
      <a:lvl5pPr algn="ctr" rtl="0" eaLnBrk="0" fontAlgn="base" hangingPunct="0">
        <a:spcBef>
          <a:spcPct val="0"/>
        </a:spcBef>
        <a:spcAft>
          <a:spcPct val="0"/>
        </a:spcAft>
        <a:defRPr sz="3600">
          <a:solidFill>
            <a:srgbClr val="FFFF66"/>
          </a:solidFill>
          <a:latin typeface="Tahoma" charset="0"/>
          <a:ea typeface="ＭＳ Ｐゴシック" pitchFamily="-112" charset="-128"/>
          <a:cs typeface="ＭＳ Ｐゴシック" pitchFamily="-112" charset="-128"/>
        </a:defRPr>
      </a:lvl5pPr>
      <a:lvl6pPr marL="457200" algn="ctr" rtl="0" fontAlgn="base">
        <a:spcBef>
          <a:spcPct val="0"/>
        </a:spcBef>
        <a:spcAft>
          <a:spcPct val="0"/>
        </a:spcAft>
        <a:defRPr sz="3600">
          <a:solidFill>
            <a:srgbClr val="FFFF66"/>
          </a:solidFill>
          <a:latin typeface="Tahoma" charset="0"/>
        </a:defRPr>
      </a:lvl6pPr>
      <a:lvl7pPr marL="914400" algn="ctr" rtl="0" fontAlgn="base">
        <a:spcBef>
          <a:spcPct val="0"/>
        </a:spcBef>
        <a:spcAft>
          <a:spcPct val="0"/>
        </a:spcAft>
        <a:defRPr sz="3600">
          <a:solidFill>
            <a:srgbClr val="FFFF66"/>
          </a:solidFill>
          <a:latin typeface="Tahoma" charset="0"/>
        </a:defRPr>
      </a:lvl7pPr>
      <a:lvl8pPr marL="1371600" algn="ctr" rtl="0" fontAlgn="base">
        <a:spcBef>
          <a:spcPct val="0"/>
        </a:spcBef>
        <a:spcAft>
          <a:spcPct val="0"/>
        </a:spcAft>
        <a:defRPr sz="3600">
          <a:solidFill>
            <a:srgbClr val="FFFF66"/>
          </a:solidFill>
          <a:latin typeface="Tahoma" charset="0"/>
        </a:defRPr>
      </a:lvl8pPr>
      <a:lvl9pPr marL="1828800" algn="ctr" rtl="0" fontAlgn="base">
        <a:spcBef>
          <a:spcPct val="0"/>
        </a:spcBef>
        <a:spcAft>
          <a:spcPct val="0"/>
        </a:spcAft>
        <a:defRPr sz="3600">
          <a:solidFill>
            <a:srgbClr val="FFFF66"/>
          </a:solidFill>
          <a:latin typeface="Tahoma" charset="0"/>
        </a:defRPr>
      </a:lvl9pPr>
    </p:titleStyle>
    <p:bodyStyle>
      <a:lvl1pPr marL="342900" indent="-342900" algn="l" rtl="0" eaLnBrk="0" fontAlgn="base" hangingPunct="0">
        <a:spcBef>
          <a:spcPct val="20000"/>
        </a:spcBef>
        <a:spcAft>
          <a:spcPct val="0"/>
        </a:spcAft>
        <a:buClr>
          <a:srgbClr val="FF3300"/>
        </a:buClr>
        <a:buSzPct val="75000"/>
        <a:buFont typeface="Wingdings" pitchFamily="2" charset="2"/>
        <a:buChar char="v"/>
        <a:defRPr sz="2800">
          <a:solidFill>
            <a:srgbClr val="EAEAEA"/>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66FFFF"/>
        </a:buClr>
        <a:buFont typeface="Wingdings" pitchFamily="2" charset="2"/>
        <a:buChar char="Ø"/>
        <a:defRPr sz="2400">
          <a:solidFill>
            <a:srgbClr val="EAEAEA"/>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rgbClr val="FFFF00"/>
        </a:buClr>
        <a:buChar char="•"/>
        <a:defRPr sz="2200">
          <a:solidFill>
            <a:srgbClr val="EAEAEA"/>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rgbClr val="EAEAEA"/>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rgbClr val="EAEAEA"/>
          </a:solidFill>
          <a:latin typeface="+mn-lt"/>
          <a:ea typeface="ＭＳ Ｐゴシック" charset="-128"/>
          <a:cs typeface="ＭＳ Ｐゴシック"/>
        </a:defRPr>
      </a:lvl5pPr>
      <a:lvl6pPr marL="2514600" indent="-228600" algn="l" rtl="0" fontAlgn="base">
        <a:spcBef>
          <a:spcPct val="20000"/>
        </a:spcBef>
        <a:spcAft>
          <a:spcPct val="0"/>
        </a:spcAft>
        <a:buChar char="»"/>
        <a:defRPr>
          <a:solidFill>
            <a:srgbClr val="EAEAEA"/>
          </a:solidFill>
          <a:latin typeface="+mn-lt"/>
          <a:ea typeface="ＭＳ Ｐゴシック" charset="-128"/>
        </a:defRPr>
      </a:lvl6pPr>
      <a:lvl7pPr marL="2971800" indent="-228600" algn="l" rtl="0" fontAlgn="base">
        <a:spcBef>
          <a:spcPct val="20000"/>
        </a:spcBef>
        <a:spcAft>
          <a:spcPct val="0"/>
        </a:spcAft>
        <a:buChar char="»"/>
        <a:defRPr>
          <a:solidFill>
            <a:srgbClr val="EAEAEA"/>
          </a:solidFill>
          <a:latin typeface="+mn-lt"/>
          <a:ea typeface="ＭＳ Ｐゴシック" charset="-128"/>
        </a:defRPr>
      </a:lvl7pPr>
      <a:lvl8pPr marL="3429000" indent="-228600" algn="l" rtl="0" fontAlgn="base">
        <a:spcBef>
          <a:spcPct val="20000"/>
        </a:spcBef>
        <a:spcAft>
          <a:spcPct val="0"/>
        </a:spcAft>
        <a:buChar char="»"/>
        <a:defRPr>
          <a:solidFill>
            <a:srgbClr val="EAEAEA"/>
          </a:solidFill>
          <a:latin typeface="+mn-lt"/>
          <a:ea typeface="ＭＳ Ｐゴシック" charset="-128"/>
        </a:defRPr>
      </a:lvl8pPr>
      <a:lvl9pPr marL="3886200" indent="-228600" algn="l" rtl="0" fontAlgn="base">
        <a:spcBef>
          <a:spcPct val="20000"/>
        </a:spcBef>
        <a:spcAft>
          <a:spcPct val="0"/>
        </a:spcAft>
        <a:buChar char="»"/>
        <a:defRPr>
          <a:solidFill>
            <a:srgbClr val="EAEAEA"/>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sf.gov/pubs/2010/nsf10015/nsf10015.jsp?org=NS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sf.gov/news/news_summ.jsp?cntn_id=116928&amp;WT.mc_id=USNSF_5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news.sciencemag.org/scienceinsider/2010/05/nsf-to-ask-every-grant-applicant.html"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www.nsf.gov/news/news_summ.jsp?cntn_id=116928&amp;WT.mc_id=USNSF_5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nsf.gov/bfa/dias/policy/dmp.js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nsf.gov/pubs/2007/nsf0728/index.js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715963"/>
            <a:ext cx="9144000" cy="1998662"/>
          </a:xfrm>
        </p:spPr>
        <p:txBody>
          <a:bodyPr/>
          <a:lstStyle/>
          <a:p>
            <a:pPr eaLnBrk="1" hangingPunct="1"/>
            <a:r>
              <a:rPr lang="en-US" sz="3600" smtClean="0">
                <a:ea typeface="ＭＳ Ｐゴシック" pitchFamily="34" charset="-128"/>
              </a:rPr>
              <a:t>NSF EPSCoR and the Role of Cyberinfrastructure</a:t>
            </a:r>
          </a:p>
        </p:txBody>
      </p:sp>
      <p:sp>
        <p:nvSpPr>
          <p:cNvPr id="3075" name="Rectangle 3"/>
          <p:cNvSpPr>
            <a:spLocks noGrp="1" noChangeArrowheads="1"/>
          </p:cNvSpPr>
          <p:nvPr>
            <p:ph type="subTitle" idx="1"/>
          </p:nvPr>
        </p:nvSpPr>
        <p:spPr>
          <a:xfrm>
            <a:off x="2505075" y="3941763"/>
            <a:ext cx="4127500" cy="2286000"/>
          </a:xfrm>
        </p:spPr>
        <p:txBody>
          <a:bodyPr/>
          <a:lstStyle/>
          <a:p>
            <a:pPr eaLnBrk="1" hangingPunct="1">
              <a:buFont typeface="Wingdings" pitchFamily="2" charset="2"/>
              <a:buNone/>
            </a:pPr>
            <a:r>
              <a:rPr lang="en-US" sz="2400" smtClean="0">
                <a:ea typeface="ＭＳ Ｐゴシック" pitchFamily="34" charset="-128"/>
              </a:rPr>
              <a:t>Dr. Jennifer M. Schopf</a:t>
            </a:r>
          </a:p>
          <a:p>
            <a:pPr eaLnBrk="1" hangingPunct="1">
              <a:buFont typeface="Wingdings" pitchFamily="2" charset="2"/>
              <a:buNone/>
            </a:pPr>
            <a:r>
              <a:rPr lang="en-US" sz="2400" smtClean="0">
                <a:ea typeface="ＭＳ Ｐゴシック" pitchFamily="34" charset="-128"/>
              </a:rPr>
              <a:t>National Science Foundation</a:t>
            </a:r>
          </a:p>
          <a:p>
            <a:pPr eaLnBrk="1" hangingPunct="1">
              <a:buFont typeface="Wingdings" pitchFamily="2" charset="2"/>
              <a:buNone/>
            </a:pPr>
            <a:r>
              <a:rPr lang="en-US" sz="2400" smtClean="0">
                <a:ea typeface="ＭＳ Ｐゴシック" pitchFamily="34" charset="-128"/>
              </a:rPr>
              <a:t>EPSCoR Office</a:t>
            </a:r>
          </a:p>
          <a:p>
            <a:pPr eaLnBrk="1" hangingPunct="1">
              <a:buFont typeface="Wingdings" pitchFamily="2" charset="2"/>
              <a:buNone/>
            </a:pPr>
            <a:r>
              <a:rPr lang="en-US" sz="2400" smtClean="0">
                <a:ea typeface="ＭＳ Ｐゴシック" pitchFamily="34" charset="-128"/>
              </a:rPr>
              <a:t>October 6, 2010</a:t>
            </a:r>
            <a:endParaRPr lang="en-US" sz="1800" smtClean="0">
              <a:ea typeface="ＭＳ Ｐゴシック" pitchFamily="34" charset="-128"/>
            </a:endParaRPr>
          </a:p>
        </p:txBody>
      </p:sp>
      <p:pic>
        <p:nvPicPr>
          <p:cNvPr id="3076" name="Picture 4" descr="nsf4c"/>
          <p:cNvPicPr>
            <a:picLocks noChangeAspect="1" noChangeArrowheads="1"/>
          </p:cNvPicPr>
          <p:nvPr/>
        </p:nvPicPr>
        <p:blipFill>
          <a:blip r:embed="rId3"/>
          <a:srcRect/>
          <a:stretch>
            <a:fillRect/>
          </a:stretch>
        </p:blipFill>
        <p:spPr bwMode="auto">
          <a:xfrm>
            <a:off x="398463" y="5002213"/>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56"/>
          <p:cNvSpPr>
            <a:spLocks noChangeArrowheads="1"/>
          </p:cNvSpPr>
          <p:nvPr/>
        </p:nvSpPr>
        <p:spPr bwMode="auto">
          <a:xfrm>
            <a:off x="6781800" y="5029200"/>
            <a:ext cx="1712913" cy="1576388"/>
          </a:xfrm>
          <a:prstGeom prst="ellipse">
            <a:avLst/>
          </a:prstGeom>
          <a:solidFill>
            <a:srgbClr val="00B0F0"/>
          </a:solidFill>
          <a:ln w="12700" algn="ctr">
            <a:noFill/>
            <a:round/>
            <a:headEnd type="none" w="sm" len="sm"/>
            <a:tailEnd type="none" w="sm" len="sm"/>
          </a:ln>
        </p:spPr>
        <p:txBody>
          <a:bodyPr wrap="none"/>
          <a:lstStyle/>
          <a:p>
            <a:pPr algn="ctr"/>
            <a:r>
              <a:rPr lang="en-US" sz="2800" b="1">
                <a:solidFill>
                  <a:srgbClr val="002060"/>
                </a:solidFill>
              </a:rPr>
              <a:t>GC &amp; </a:t>
            </a:r>
          </a:p>
          <a:p>
            <a:pPr algn="ctr"/>
            <a:r>
              <a:rPr lang="en-US" sz="2800" b="1">
                <a:solidFill>
                  <a:srgbClr val="002060"/>
                </a:solidFill>
              </a:rPr>
              <a:t>VOs</a:t>
            </a:r>
          </a:p>
        </p:txBody>
      </p:sp>
      <p:sp>
        <p:nvSpPr>
          <p:cNvPr id="12291" name="Oval 58"/>
          <p:cNvSpPr>
            <a:spLocks noChangeArrowheads="1"/>
          </p:cNvSpPr>
          <p:nvPr/>
        </p:nvSpPr>
        <p:spPr bwMode="auto">
          <a:xfrm>
            <a:off x="228600" y="2590800"/>
            <a:ext cx="1565275" cy="1481138"/>
          </a:xfrm>
          <a:prstGeom prst="ellipse">
            <a:avLst/>
          </a:prstGeom>
          <a:solidFill>
            <a:srgbClr val="FFFF00"/>
          </a:solidFill>
          <a:ln w="12700" algn="ctr">
            <a:noFill/>
            <a:round/>
            <a:headEnd type="none" w="sm" len="sm"/>
            <a:tailEnd type="none" w="sm" len="sm"/>
          </a:ln>
        </p:spPr>
        <p:txBody>
          <a:bodyPr wrap="none"/>
          <a:lstStyle/>
          <a:p>
            <a:pPr algn="ctr"/>
            <a:endParaRPr lang="en-US" sz="1400" b="1">
              <a:solidFill>
                <a:srgbClr val="002060"/>
              </a:solidFill>
            </a:endParaRPr>
          </a:p>
          <a:p>
            <a:pPr algn="ctr"/>
            <a:r>
              <a:rPr lang="en-US" sz="2800" b="1">
                <a:solidFill>
                  <a:srgbClr val="002060"/>
                </a:solidFill>
              </a:rPr>
              <a:t>Software</a:t>
            </a:r>
          </a:p>
        </p:txBody>
      </p:sp>
      <p:sp>
        <p:nvSpPr>
          <p:cNvPr id="12292" name="Title 3"/>
          <p:cNvSpPr>
            <a:spLocks noGrp="1"/>
          </p:cNvSpPr>
          <p:nvPr>
            <p:ph type="title"/>
          </p:nvPr>
        </p:nvSpPr>
        <p:spPr/>
        <p:txBody>
          <a:bodyPr/>
          <a:lstStyle/>
          <a:p>
            <a:r>
              <a:rPr lang="en-US" sz="4000" smtClean="0">
                <a:ea typeface="ＭＳ Ｐゴシック" pitchFamily="34" charset="-128"/>
              </a:rPr>
              <a:t>ACCI</a:t>
            </a:r>
            <a:br>
              <a:rPr lang="en-US" sz="4000" smtClean="0">
                <a:ea typeface="ＭＳ Ｐゴシック" pitchFamily="34" charset="-128"/>
              </a:rPr>
            </a:br>
            <a:r>
              <a:rPr lang="en-US" sz="4000" smtClean="0">
                <a:ea typeface="ＭＳ Ｐゴシック" pitchFamily="34" charset="-128"/>
              </a:rPr>
              <a:t>Task Forces</a:t>
            </a:r>
          </a:p>
        </p:txBody>
      </p:sp>
      <p:sp>
        <p:nvSpPr>
          <p:cNvPr id="12293" name="Oval 54"/>
          <p:cNvSpPr>
            <a:spLocks noChangeArrowheads="1"/>
          </p:cNvSpPr>
          <p:nvPr/>
        </p:nvSpPr>
        <p:spPr bwMode="auto">
          <a:xfrm>
            <a:off x="609600" y="228600"/>
            <a:ext cx="1546225" cy="1482725"/>
          </a:xfrm>
          <a:prstGeom prst="ellipse">
            <a:avLst/>
          </a:prstGeom>
          <a:solidFill>
            <a:srgbClr val="F3850D"/>
          </a:solidFill>
          <a:ln w="12700" algn="ctr">
            <a:noFill/>
            <a:round/>
            <a:headEnd type="none" w="sm" len="sm"/>
            <a:tailEnd type="none" w="sm" len="sm"/>
          </a:ln>
        </p:spPr>
        <p:txBody>
          <a:bodyPr wrap="none"/>
          <a:lstStyle/>
          <a:p>
            <a:pPr algn="ctr"/>
            <a:r>
              <a:rPr lang="en-US" sz="2800" b="1">
                <a:solidFill>
                  <a:srgbClr val="002060"/>
                </a:solidFill>
              </a:rPr>
              <a:t>Campus</a:t>
            </a:r>
          </a:p>
          <a:p>
            <a:pPr algn="ctr"/>
            <a:r>
              <a:rPr lang="en-US" sz="2800" b="1">
                <a:solidFill>
                  <a:srgbClr val="002060"/>
                </a:solidFill>
              </a:rPr>
              <a:t>Bridging</a:t>
            </a:r>
          </a:p>
        </p:txBody>
      </p:sp>
      <p:sp>
        <p:nvSpPr>
          <p:cNvPr id="12294" name="Oval 55"/>
          <p:cNvSpPr>
            <a:spLocks noChangeArrowheads="1"/>
          </p:cNvSpPr>
          <p:nvPr/>
        </p:nvSpPr>
        <p:spPr bwMode="auto">
          <a:xfrm>
            <a:off x="7378700" y="2971800"/>
            <a:ext cx="1765300" cy="1598613"/>
          </a:xfrm>
          <a:prstGeom prst="ellipse">
            <a:avLst/>
          </a:prstGeom>
          <a:solidFill>
            <a:srgbClr val="CC00CC"/>
          </a:solidFill>
          <a:ln w="12700" algn="ctr">
            <a:noFill/>
            <a:round/>
            <a:headEnd type="none" w="sm" len="sm"/>
            <a:tailEnd type="none" w="sm" len="sm"/>
          </a:ln>
        </p:spPr>
        <p:txBody>
          <a:bodyPr wrap="none"/>
          <a:lstStyle/>
          <a:p>
            <a:pPr algn="ctr"/>
            <a:r>
              <a:rPr lang="en-US" sz="2800" b="1">
                <a:solidFill>
                  <a:srgbClr val="002060"/>
                </a:solidFill>
              </a:rPr>
              <a:t>Computing</a:t>
            </a:r>
          </a:p>
          <a:p>
            <a:pPr algn="ctr"/>
            <a:r>
              <a:rPr lang="en-US" sz="2800" b="1">
                <a:solidFill>
                  <a:srgbClr val="002060"/>
                </a:solidFill>
              </a:rPr>
              <a:t>(Clouds</a:t>
            </a:r>
          </a:p>
          <a:p>
            <a:pPr algn="ctr"/>
            <a:r>
              <a:rPr lang="en-US" sz="2800" b="1">
                <a:solidFill>
                  <a:srgbClr val="002060"/>
                </a:solidFill>
              </a:rPr>
              <a:t>Grids)</a:t>
            </a:r>
          </a:p>
        </p:txBody>
      </p:sp>
      <p:sp>
        <p:nvSpPr>
          <p:cNvPr id="12295" name="Oval 57"/>
          <p:cNvSpPr>
            <a:spLocks noChangeArrowheads="1"/>
          </p:cNvSpPr>
          <p:nvPr/>
        </p:nvSpPr>
        <p:spPr bwMode="auto">
          <a:xfrm>
            <a:off x="152400" y="4876800"/>
            <a:ext cx="1797050" cy="1576388"/>
          </a:xfrm>
          <a:prstGeom prst="ellipse">
            <a:avLst/>
          </a:prstGeom>
          <a:solidFill>
            <a:schemeClr val="accent1"/>
          </a:solidFill>
          <a:ln w="12700" algn="ctr">
            <a:noFill/>
            <a:round/>
            <a:headEnd type="none" w="sm" len="sm"/>
            <a:tailEnd type="none" w="sm" len="sm"/>
          </a:ln>
        </p:spPr>
        <p:txBody>
          <a:bodyPr wrap="none"/>
          <a:lstStyle/>
          <a:p>
            <a:pPr algn="ctr"/>
            <a:r>
              <a:rPr lang="en-US" sz="2800" b="1">
                <a:solidFill>
                  <a:srgbClr val="002060"/>
                </a:solidFill>
              </a:rPr>
              <a:t>Education</a:t>
            </a:r>
          </a:p>
          <a:p>
            <a:pPr algn="ctr"/>
            <a:r>
              <a:rPr lang="en-US" sz="2800" b="1">
                <a:solidFill>
                  <a:srgbClr val="002060"/>
                </a:solidFill>
              </a:rPr>
              <a:t>Workforce</a:t>
            </a:r>
          </a:p>
        </p:txBody>
      </p:sp>
      <p:sp>
        <p:nvSpPr>
          <p:cNvPr id="12296" name="Oval 59"/>
          <p:cNvSpPr>
            <a:spLocks noChangeArrowheads="1"/>
          </p:cNvSpPr>
          <p:nvPr/>
        </p:nvSpPr>
        <p:spPr bwMode="auto">
          <a:xfrm>
            <a:off x="6477000" y="0"/>
            <a:ext cx="1597025" cy="1460500"/>
          </a:xfrm>
          <a:prstGeom prst="ellipse">
            <a:avLst/>
          </a:prstGeom>
          <a:solidFill>
            <a:srgbClr val="FF0000"/>
          </a:solidFill>
          <a:ln w="12700" algn="ctr">
            <a:noFill/>
            <a:round/>
            <a:headEnd type="none" w="sm" len="sm"/>
            <a:tailEnd type="none" w="sm" len="sm"/>
          </a:ln>
        </p:spPr>
        <p:txBody>
          <a:bodyPr wrap="none"/>
          <a:lstStyle/>
          <a:p>
            <a:pPr algn="ctr"/>
            <a:r>
              <a:rPr lang="en-US" sz="2800" b="1">
                <a:solidFill>
                  <a:srgbClr val="002060"/>
                </a:solidFill>
              </a:rPr>
              <a:t>Data</a:t>
            </a:r>
          </a:p>
          <a:p>
            <a:pPr algn="ctr"/>
            <a:r>
              <a:rPr lang="en-US" sz="2800" b="1">
                <a:solidFill>
                  <a:srgbClr val="002060"/>
                </a:solidFill>
              </a:rPr>
              <a:t>(Viz)</a:t>
            </a:r>
          </a:p>
        </p:txBody>
      </p:sp>
      <p:sp>
        <p:nvSpPr>
          <p:cNvPr id="12297" name="Rectangle 8"/>
          <p:cNvSpPr>
            <a:spLocks noChangeArrowheads="1"/>
          </p:cNvSpPr>
          <p:nvPr/>
        </p:nvSpPr>
        <p:spPr bwMode="auto">
          <a:xfrm>
            <a:off x="609600" y="1524000"/>
            <a:ext cx="2438400" cy="457200"/>
          </a:xfrm>
          <a:prstGeom prst="rect">
            <a:avLst/>
          </a:prstGeom>
          <a:solidFill>
            <a:srgbClr val="F3850D"/>
          </a:solidFill>
          <a:ln w="12700" algn="ctr">
            <a:noFill/>
            <a:round/>
            <a:headEnd type="none" w="sm" len="sm"/>
            <a:tailEnd type="none" w="sm" len="sm"/>
          </a:ln>
        </p:spPr>
        <p:txBody>
          <a:bodyPr wrap="none"/>
          <a:lstStyle/>
          <a:p>
            <a:pPr algn="ctr"/>
            <a:r>
              <a:rPr lang="en-US">
                <a:solidFill>
                  <a:srgbClr val="002060"/>
                </a:solidFill>
              </a:rPr>
              <a:t>Craig Stewart</a:t>
            </a:r>
          </a:p>
        </p:txBody>
      </p:sp>
      <p:sp>
        <p:nvSpPr>
          <p:cNvPr id="12298" name="Rectangle 9"/>
          <p:cNvSpPr>
            <a:spLocks noChangeArrowheads="1"/>
          </p:cNvSpPr>
          <p:nvPr/>
        </p:nvSpPr>
        <p:spPr bwMode="auto">
          <a:xfrm>
            <a:off x="192088" y="3733800"/>
            <a:ext cx="2017712" cy="852488"/>
          </a:xfrm>
          <a:prstGeom prst="rect">
            <a:avLst/>
          </a:prstGeom>
          <a:solidFill>
            <a:srgbClr val="FFFF00"/>
          </a:solidFill>
          <a:ln w="12700" algn="ctr">
            <a:noFill/>
            <a:round/>
            <a:headEnd type="none" w="sm" len="sm"/>
            <a:tailEnd type="none" w="sm" len="sm"/>
          </a:ln>
        </p:spPr>
        <p:txBody>
          <a:bodyPr wrap="none"/>
          <a:lstStyle/>
          <a:p>
            <a:pPr algn="ctr"/>
            <a:r>
              <a:rPr lang="en-US">
                <a:solidFill>
                  <a:srgbClr val="002060"/>
                </a:solidFill>
              </a:rPr>
              <a:t>David Keyes</a:t>
            </a:r>
          </a:p>
          <a:p>
            <a:pPr algn="ctr"/>
            <a:r>
              <a:rPr lang="en-US">
                <a:solidFill>
                  <a:srgbClr val="002060"/>
                </a:solidFill>
              </a:rPr>
              <a:t>Valerie Taylor </a:t>
            </a:r>
          </a:p>
        </p:txBody>
      </p:sp>
      <p:sp>
        <p:nvSpPr>
          <p:cNvPr id="12299" name="Rectangle 10"/>
          <p:cNvSpPr>
            <a:spLocks noChangeArrowheads="1"/>
          </p:cNvSpPr>
          <p:nvPr/>
        </p:nvSpPr>
        <p:spPr bwMode="auto">
          <a:xfrm>
            <a:off x="457200" y="6096000"/>
            <a:ext cx="2557463" cy="487363"/>
          </a:xfrm>
          <a:prstGeom prst="rect">
            <a:avLst/>
          </a:prstGeom>
          <a:solidFill>
            <a:schemeClr val="accent1"/>
          </a:solidFill>
          <a:ln w="12700" algn="ctr">
            <a:noFill/>
            <a:round/>
            <a:headEnd type="none" w="sm" len="sm"/>
            <a:tailEnd type="none" w="sm" len="sm"/>
          </a:ln>
        </p:spPr>
        <p:txBody>
          <a:bodyPr wrap="none"/>
          <a:lstStyle/>
          <a:p>
            <a:pPr algn="ctr"/>
            <a:r>
              <a:rPr lang="en-US">
                <a:solidFill>
                  <a:srgbClr val="002060"/>
                </a:solidFill>
              </a:rPr>
              <a:t>Alex Ramerez</a:t>
            </a:r>
          </a:p>
        </p:txBody>
      </p:sp>
      <p:sp>
        <p:nvSpPr>
          <p:cNvPr id="12300" name="Rectangle 13"/>
          <p:cNvSpPr>
            <a:spLocks noChangeArrowheads="1"/>
          </p:cNvSpPr>
          <p:nvPr/>
        </p:nvSpPr>
        <p:spPr bwMode="auto">
          <a:xfrm>
            <a:off x="5521325" y="6248400"/>
            <a:ext cx="2632075" cy="457200"/>
          </a:xfrm>
          <a:prstGeom prst="rect">
            <a:avLst/>
          </a:prstGeom>
          <a:solidFill>
            <a:srgbClr val="00B0F0"/>
          </a:solidFill>
          <a:ln w="12700" algn="ctr">
            <a:noFill/>
            <a:round/>
            <a:headEnd type="none" w="sm" len="sm"/>
            <a:tailEnd type="none" w="sm" len="sm"/>
          </a:ln>
        </p:spPr>
        <p:txBody>
          <a:bodyPr wrap="none"/>
          <a:lstStyle/>
          <a:p>
            <a:pPr algn="ctr"/>
            <a:r>
              <a:rPr lang="en-US">
                <a:solidFill>
                  <a:srgbClr val="002060"/>
                </a:solidFill>
              </a:rPr>
              <a:t>Tinsley Oden</a:t>
            </a:r>
          </a:p>
        </p:txBody>
      </p:sp>
      <p:sp>
        <p:nvSpPr>
          <p:cNvPr id="12301" name="Rectangle 12"/>
          <p:cNvSpPr>
            <a:spLocks noChangeArrowheads="1"/>
          </p:cNvSpPr>
          <p:nvPr/>
        </p:nvSpPr>
        <p:spPr bwMode="auto">
          <a:xfrm>
            <a:off x="6553200" y="4495800"/>
            <a:ext cx="2590800" cy="457200"/>
          </a:xfrm>
          <a:prstGeom prst="rect">
            <a:avLst/>
          </a:prstGeom>
          <a:solidFill>
            <a:srgbClr val="CC00CC"/>
          </a:solidFill>
          <a:ln w="12700" algn="ctr">
            <a:noFill/>
            <a:round/>
            <a:headEnd type="none" w="sm" len="sm"/>
            <a:tailEnd type="none" w="sm" len="sm"/>
          </a:ln>
        </p:spPr>
        <p:txBody>
          <a:bodyPr wrap="none"/>
          <a:lstStyle/>
          <a:p>
            <a:pPr algn="ctr"/>
            <a:r>
              <a:rPr lang="en-US">
                <a:solidFill>
                  <a:srgbClr val="002060"/>
                </a:solidFill>
              </a:rPr>
              <a:t>Thomas Zacharia </a:t>
            </a:r>
          </a:p>
        </p:txBody>
      </p:sp>
      <p:sp>
        <p:nvSpPr>
          <p:cNvPr id="12302" name="Rectangle 11"/>
          <p:cNvSpPr>
            <a:spLocks noChangeArrowheads="1"/>
          </p:cNvSpPr>
          <p:nvPr/>
        </p:nvSpPr>
        <p:spPr bwMode="auto">
          <a:xfrm>
            <a:off x="6915150" y="1143000"/>
            <a:ext cx="2228850" cy="852488"/>
          </a:xfrm>
          <a:prstGeom prst="rect">
            <a:avLst/>
          </a:prstGeom>
          <a:solidFill>
            <a:srgbClr val="FF0000"/>
          </a:solidFill>
          <a:ln w="12700" algn="ctr">
            <a:noFill/>
            <a:round/>
            <a:headEnd type="none" w="sm" len="sm"/>
            <a:tailEnd type="none" w="sm" len="sm"/>
          </a:ln>
        </p:spPr>
        <p:txBody>
          <a:bodyPr wrap="none"/>
          <a:lstStyle/>
          <a:p>
            <a:pPr algn="ctr"/>
            <a:r>
              <a:rPr lang="en-US">
                <a:solidFill>
                  <a:srgbClr val="002060"/>
                </a:solidFill>
              </a:rPr>
              <a:t>Dan Atkins</a:t>
            </a:r>
          </a:p>
          <a:p>
            <a:pPr algn="ctr"/>
            <a:r>
              <a:rPr lang="en-US">
                <a:solidFill>
                  <a:srgbClr val="002060"/>
                </a:solidFill>
              </a:rPr>
              <a:t>Tony Hey</a:t>
            </a:r>
          </a:p>
        </p:txBody>
      </p:sp>
      <p:sp>
        <p:nvSpPr>
          <p:cNvPr id="15" name="Rectangle 21"/>
          <p:cNvSpPr txBox="1">
            <a:spLocks noChangeArrowheads="1"/>
          </p:cNvSpPr>
          <p:nvPr/>
        </p:nvSpPr>
        <p:spPr>
          <a:xfrm>
            <a:off x="2286000" y="2209800"/>
            <a:ext cx="5702300" cy="3289300"/>
          </a:xfrm>
          <a:prstGeom prst="rect">
            <a:avLst/>
          </a:prstGeom>
          <a:ln>
            <a:noFill/>
          </a:ln>
        </p:spPr>
        <p:txBody>
          <a:bodyPr/>
          <a:lstStyle/>
          <a:p>
            <a:pPr marL="342900" indent="-342900" eaLnBrk="0" hangingPunct="0">
              <a:spcBef>
                <a:spcPct val="20000"/>
              </a:spcBef>
              <a:buClr>
                <a:srgbClr val="FF3300"/>
              </a:buClr>
              <a:buSzPct val="75000"/>
              <a:buFont typeface="Wingdings" pitchFamily="2" charset="2"/>
              <a:buChar char="v"/>
              <a:defRPr/>
            </a:pPr>
            <a:r>
              <a:rPr lang="en-US" sz="2800" kern="0" dirty="0">
                <a:solidFill>
                  <a:srgbClr val="EAEAEA"/>
                </a:solidFill>
                <a:latin typeface="+mn-lt"/>
                <a:ea typeface="+mn-ea"/>
              </a:rPr>
              <a:t>Timelines:  12-18 months</a:t>
            </a:r>
          </a:p>
          <a:p>
            <a:pPr marL="342900" indent="-342900" eaLnBrk="0" hangingPunct="0">
              <a:spcBef>
                <a:spcPct val="20000"/>
              </a:spcBef>
              <a:buClr>
                <a:srgbClr val="FF3300"/>
              </a:buClr>
              <a:buSzPct val="75000"/>
              <a:buFont typeface="Wingdings" pitchFamily="2" charset="2"/>
              <a:buChar char="v"/>
              <a:defRPr/>
            </a:pPr>
            <a:r>
              <a:rPr lang="en-US" sz="2800" kern="0" dirty="0">
                <a:solidFill>
                  <a:srgbClr val="EAEAEA"/>
                </a:solidFill>
                <a:latin typeface="+mn-lt"/>
                <a:ea typeface="+mn-ea"/>
              </a:rPr>
              <a:t>Advising NSF</a:t>
            </a:r>
          </a:p>
          <a:p>
            <a:pPr marL="342900" indent="-342900" eaLnBrk="0" hangingPunct="0">
              <a:spcBef>
                <a:spcPct val="20000"/>
              </a:spcBef>
              <a:buClr>
                <a:srgbClr val="FF3300"/>
              </a:buClr>
              <a:buSzPct val="75000"/>
              <a:buFont typeface="Wingdings" pitchFamily="2" charset="2"/>
              <a:buChar char="v"/>
              <a:defRPr/>
            </a:pPr>
            <a:r>
              <a:rPr lang="en-US" sz="2800" kern="0" dirty="0">
                <a:solidFill>
                  <a:srgbClr val="EAEAEA"/>
                </a:solidFill>
                <a:latin typeface="+mn-lt"/>
                <a:ea typeface="+mn-ea"/>
              </a:rPr>
              <a:t>Workshop(s)</a:t>
            </a:r>
          </a:p>
          <a:p>
            <a:pPr marL="342900" lvl="1" indent="-342900" eaLnBrk="0" hangingPunct="0">
              <a:spcBef>
                <a:spcPct val="20000"/>
              </a:spcBef>
              <a:buClr>
                <a:srgbClr val="FF3300"/>
              </a:buClr>
              <a:buSzPct val="75000"/>
              <a:buFont typeface="Wingdings" pitchFamily="2" charset="2"/>
              <a:buChar char="v"/>
              <a:defRPr/>
            </a:pPr>
            <a:r>
              <a:rPr lang="en-US" sz="2800" kern="0" dirty="0">
                <a:solidFill>
                  <a:srgbClr val="EAEAEA"/>
                </a:solidFill>
                <a:latin typeface="+mn-lt"/>
                <a:ea typeface="+mn-ea"/>
              </a:rPr>
              <a:t>Recommendations</a:t>
            </a:r>
          </a:p>
          <a:p>
            <a:pPr marL="342900" indent="-342900" eaLnBrk="0" hangingPunct="0">
              <a:spcBef>
                <a:spcPct val="20000"/>
              </a:spcBef>
              <a:buClr>
                <a:srgbClr val="FF3300"/>
              </a:buClr>
              <a:buSzPct val="75000"/>
              <a:buFont typeface="Wingdings" pitchFamily="2" charset="2"/>
              <a:buChar char="v"/>
              <a:defRPr/>
            </a:pPr>
            <a:r>
              <a:rPr lang="en-US" sz="2800" kern="0" dirty="0">
                <a:solidFill>
                  <a:srgbClr val="EAEAEA"/>
                </a:solidFill>
                <a:latin typeface="+mn-lt"/>
                <a:ea typeface="+mn-ea"/>
              </a:rPr>
              <a:t>Input to NSF informs</a:t>
            </a:r>
          </a:p>
          <a:p>
            <a:pPr marL="800100" lvl="1" indent="-342900" eaLnBrk="0" hangingPunct="0">
              <a:spcBef>
                <a:spcPct val="20000"/>
              </a:spcBef>
              <a:buClr>
                <a:srgbClr val="FF3300"/>
              </a:buClr>
              <a:buSzPct val="75000"/>
              <a:buFont typeface="Wingdings" pitchFamily="2" charset="2"/>
              <a:buChar char="v"/>
              <a:defRPr/>
            </a:pPr>
            <a:r>
              <a:rPr lang="en-US" sz="2800" kern="0" dirty="0">
                <a:solidFill>
                  <a:srgbClr val="EAEAEA"/>
                </a:solidFill>
                <a:latin typeface="+mn-lt"/>
                <a:ea typeface="+mn-ea"/>
              </a:rPr>
              <a:t>CF21 programs</a:t>
            </a:r>
          </a:p>
          <a:p>
            <a:pPr marL="800100" lvl="1" indent="-342900" eaLnBrk="0" hangingPunct="0">
              <a:spcBef>
                <a:spcPct val="20000"/>
              </a:spcBef>
              <a:buClr>
                <a:srgbClr val="FF3300"/>
              </a:buClr>
              <a:buSzPct val="75000"/>
              <a:buFont typeface="Wingdings" pitchFamily="2" charset="2"/>
              <a:buChar char="v"/>
              <a:defRPr/>
            </a:pPr>
            <a:r>
              <a:rPr lang="en-US" sz="2800" kern="0" dirty="0">
                <a:solidFill>
                  <a:srgbClr val="EAEAEA"/>
                </a:solidFill>
                <a:latin typeface="+mn-lt"/>
                <a:ea typeface="+mn-ea"/>
              </a:rPr>
              <a:t>2011-2 CI Vision Plan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76200"/>
            <a:ext cx="7772400" cy="990600"/>
          </a:xfrm>
        </p:spPr>
        <p:txBody>
          <a:bodyPr/>
          <a:lstStyle/>
          <a:p>
            <a:r>
              <a:rPr lang="en-US" smtClean="0">
                <a:ea typeface="ＭＳ Ｐゴシック" pitchFamily="34" charset="-128"/>
              </a:rPr>
              <a:t>Preliminary Task Force (TF) Results</a:t>
            </a:r>
          </a:p>
        </p:txBody>
      </p:sp>
      <p:sp>
        <p:nvSpPr>
          <p:cNvPr id="13315" name="Content Placeholder 2"/>
          <p:cNvSpPr>
            <a:spLocks noGrp="1"/>
          </p:cNvSpPr>
          <p:nvPr>
            <p:ph idx="1"/>
          </p:nvPr>
        </p:nvSpPr>
        <p:spPr>
          <a:xfrm>
            <a:off x="381000" y="990600"/>
            <a:ext cx="8458200" cy="5486400"/>
          </a:xfrm>
        </p:spPr>
        <p:txBody>
          <a:bodyPr/>
          <a:lstStyle/>
          <a:p>
            <a:r>
              <a:rPr lang="en-US" smtClean="0">
                <a:ea typeface="ＭＳ Ｐゴシック" pitchFamily="34" charset="-128"/>
              </a:rPr>
              <a:t>Computing TF Workshop Interim Report</a:t>
            </a:r>
          </a:p>
          <a:p>
            <a:pPr lvl="1"/>
            <a:r>
              <a:rPr lang="en-US" smtClean="0">
                <a:ea typeface="ＭＳ Ｐゴシック" pitchFamily="34" charset="-128"/>
              </a:rPr>
              <a:t>Rec:  Address sustainability, people, innovation</a:t>
            </a:r>
          </a:p>
          <a:p>
            <a:r>
              <a:rPr lang="en-US" smtClean="0">
                <a:ea typeface="ＭＳ Ｐゴシック" pitchFamily="34" charset="-128"/>
              </a:rPr>
              <a:t>Software TF Interim Report</a:t>
            </a:r>
          </a:p>
          <a:p>
            <a:pPr lvl="1"/>
            <a:r>
              <a:rPr lang="en-US" smtClean="0">
                <a:ea typeface="ＭＳ Ｐゴシック" pitchFamily="34" charset="-128"/>
              </a:rPr>
              <a:t>Rec:  Address sustainability, create long term, multi-directorate, multi-level software program</a:t>
            </a:r>
          </a:p>
          <a:p>
            <a:r>
              <a:rPr lang="en-US" smtClean="0">
                <a:ea typeface="ＭＳ Ｐゴシック" pitchFamily="34" charset="-128"/>
              </a:rPr>
              <a:t>GCC/VO TF Interim Report</a:t>
            </a:r>
          </a:p>
          <a:p>
            <a:pPr lvl="1"/>
            <a:r>
              <a:rPr lang="en-US" smtClean="0">
                <a:ea typeface="ＭＳ Ｐゴシック" pitchFamily="34" charset="-128"/>
              </a:rPr>
              <a:t>Rec: Address sustainability, OCI to nurture computational science across NSF units</a:t>
            </a:r>
          </a:p>
          <a:p>
            <a:r>
              <a:rPr lang="en-US" smtClean="0">
                <a:ea typeface="ＭＳ Ｐゴシック" pitchFamily="34" charset="-128"/>
              </a:rPr>
              <a:t>Software Sustainability WS (Campus Bridging)</a:t>
            </a:r>
          </a:p>
          <a:p>
            <a:pPr lvl="1"/>
            <a:r>
              <a:rPr lang="en-US" smtClean="0">
                <a:ea typeface="ＭＳ Ｐゴシック" pitchFamily="34" charset="-128"/>
              </a:rPr>
              <a:t>Rec: Open source, use sw eng practices, reproducibility</a:t>
            </a:r>
          </a:p>
          <a:p>
            <a:pPr lvl="1">
              <a:buFont typeface="Wingdings" pitchFamily="2" charset="2"/>
              <a:buNone/>
            </a:pPr>
            <a:endParaRPr lang="en-US" smtClean="0">
              <a:ea typeface="ＭＳ Ｐゴシック" pitchFamily="34" charset="-128"/>
            </a:endParaRP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bwMode="auto">
          <a:xfrm>
            <a:off x="685800" y="6248400"/>
            <a:ext cx="1905000" cy="457200"/>
          </a:xfrm>
          <a:prstGeom prst="rect">
            <a:avLst/>
          </a:prstGeom>
          <a:noFill/>
          <a:ln>
            <a:miter lim="800000"/>
            <a:headEnd/>
            <a:tailEnd/>
          </a:ln>
        </p:spPr>
        <p:txBody>
          <a:bodyPr/>
          <a:lstStyle/>
          <a:p>
            <a:fld id="{928BA5FF-7D79-460C-9D74-EB4E054F5625}" type="slidenum">
              <a:rPr lang="en-US"/>
              <a:pPr/>
              <a:t>12</a:t>
            </a:fld>
            <a:endParaRPr lang="en-US"/>
          </a:p>
        </p:txBody>
      </p:sp>
      <p:pic>
        <p:nvPicPr>
          <p:cNvPr id="14339" name="Picture 1"/>
          <p:cNvPicPr>
            <a:picLocks noChangeAspect="1" noChangeArrowheads="1"/>
          </p:cNvPicPr>
          <p:nvPr/>
        </p:nvPicPr>
        <p:blipFill>
          <a:blip r:embed="rId2"/>
          <a:srcRect l="3226"/>
          <a:stretch>
            <a:fillRect/>
          </a:stretch>
        </p:blipFill>
        <p:spPr bwMode="auto">
          <a:xfrm>
            <a:off x="0" y="0"/>
            <a:ext cx="9144000" cy="6858000"/>
          </a:xfrm>
          <a:prstGeom prst="rect">
            <a:avLst/>
          </a:prstGeom>
          <a:noFill/>
          <a:ln w="9525">
            <a:noFill/>
            <a:miter lim="800000"/>
            <a:headEnd/>
            <a:tailEnd/>
          </a:ln>
        </p:spPr>
      </p:pic>
      <p:sp>
        <p:nvSpPr>
          <p:cNvPr id="14340" name="Rectangle 2"/>
          <p:cNvSpPr>
            <a:spLocks noGrp="1" noChangeArrowheads="1"/>
          </p:cNvSpPr>
          <p:nvPr>
            <p:ph type="title"/>
          </p:nvPr>
        </p:nvSpPr>
        <p:spPr>
          <a:xfrm>
            <a:off x="533400" y="0"/>
            <a:ext cx="7772400" cy="711200"/>
          </a:xfrm>
        </p:spPr>
        <p:txBody>
          <a:bodyPr/>
          <a:lstStyle/>
          <a:p>
            <a:r>
              <a:rPr lang="en-US" sz="2800" smtClean="0">
                <a:ea typeface="ＭＳ Ｐゴシック" pitchFamily="34" charset="-128"/>
              </a:rPr>
              <a:t>CF21 Strategy</a:t>
            </a:r>
            <a:endParaRPr lang="en-US" smtClean="0">
              <a:ea typeface="ＭＳ Ｐゴシック" pitchFamily="34" charset="-128"/>
            </a:endParaRPr>
          </a:p>
        </p:txBody>
      </p:sp>
      <p:sp>
        <p:nvSpPr>
          <p:cNvPr id="14341" name="Rectangle 3"/>
          <p:cNvSpPr>
            <a:spLocks noGrp="1" noChangeArrowheads="1"/>
          </p:cNvSpPr>
          <p:nvPr>
            <p:ph type="body" idx="1"/>
          </p:nvPr>
        </p:nvSpPr>
        <p:spPr>
          <a:xfrm>
            <a:off x="685800" y="1143000"/>
            <a:ext cx="7696200" cy="5867400"/>
          </a:xfrm>
        </p:spPr>
        <p:txBody>
          <a:bodyPr/>
          <a:lstStyle/>
          <a:p>
            <a:r>
              <a:rPr lang="en-US" smtClean="0">
                <a:ea typeface="ＭＳ Ｐゴシック" pitchFamily="34" charset="-128"/>
              </a:rPr>
              <a:t>Driven by science and engineering</a:t>
            </a:r>
          </a:p>
          <a:p>
            <a:pPr marL="342900" lvl="1" indent="-342900">
              <a:buClr>
                <a:srgbClr val="FF3300"/>
              </a:buClr>
              <a:buSzPct val="75000"/>
              <a:buFont typeface="Wingdings" pitchFamily="2" charset="2"/>
              <a:buChar char="v"/>
            </a:pPr>
            <a:r>
              <a:rPr lang="en-US" sz="2800" smtClean="0">
                <a:ea typeface="ＭＳ Ｐゴシック" pitchFamily="34" charset="-128"/>
              </a:rPr>
              <a:t>Intense coupling of data, sensors, satellites,                  computing, visualization, grids, software, VOs; entire CI ecosystem</a:t>
            </a:r>
          </a:p>
          <a:p>
            <a:r>
              <a:rPr lang="en-US" smtClean="0">
                <a:ea typeface="ＭＳ Ｐゴシック" pitchFamily="34" charset="-128"/>
              </a:rPr>
              <a:t>Better campus integration</a:t>
            </a:r>
          </a:p>
          <a:p>
            <a:r>
              <a:rPr lang="en-US" smtClean="0">
                <a:ea typeface="ＭＳ Ｐゴシック" pitchFamily="34" charset="-128"/>
              </a:rPr>
              <a:t>Major Facilities CI planning</a:t>
            </a:r>
          </a:p>
          <a:p>
            <a:r>
              <a:rPr lang="en-US" smtClean="0">
                <a:ea typeface="ＭＳ Ｐゴシック" pitchFamily="34" charset="-128"/>
              </a:rPr>
              <a:t>Task Forces and research community provides guidance and input</a:t>
            </a:r>
          </a:p>
          <a:p>
            <a:r>
              <a:rPr lang="en-US" smtClean="0">
                <a:ea typeface="ＭＳ Ｐゴシック" pitchFamily="34" charset="-128"/>
              </a:rPr>
              <a:t>All NSF Directorates involved</a:t>
            </a:r>
          </a:p>
          <a:p>
            <a:endParaRPr lang="en-US" smtClean="0">
              <a:ea typeface="ＭＳ Ｐゴシック" pitchFamily="34" charset="-128"/>
            </a:endParaRPr>
          </a:p>
          <a:p>
            <a:r>
              <a:rPr lang="en-US" smtClean="0">
                <a:ea typeface="ＭＳ Ｐゴシック" pitchFamily="34" charset="-128"/>
              </a:rPr>
              <a:t>Sustain, Advance, Experiment</a:t>
            </a:r>
          </a:p>
          <a:p>
            <a:pPr>
              <a:buFont typeface="Wingdings" pitchFamily="2" charset="2"/>
              <a:buNone/>
            </a:pPr>
            <a:endParaRPr lang="en-US" smtClean="0">
              <a:ea typeface="ＭＳ Ｐゴシック" pitchFamily="34" charset="-128"/>
            </a:endParaRPr>
          </a:p>
        </p:txBody>
      </p:sp>
      <p:sp>
        <p:nvSpPr>
          <p:cNvPr id="14342" name="Text Box 4"/>
          <p:cNvSpPr txBox="1">
            <a:spLocks noChangeArrowheads="1"/>
          </p:cNvSpPr>
          <p:nvPr/>
        </p:nvSpPr>
        <p:spPr bwMode="auto">
          <a:xfrm>
            <a:off x="8202613" y="6451600"/>
            <a:ext cx="255587" cy="254000"/>
          </a:xfrm>
          <a:prstGeom prst="rect">
            <a:avLst/>
          </a:prstGeom>
          <a:noFill/>
          <a:ln w="9525">
            <a:noFill/>
            <a:miter lim="800000"/>
            <a:headEnd/>
            <a:tailEnd/>
          </a:ln>
        </p:spPr>
        <p:txBody>
          <a:bodyPr wrap="none"/>
          <a:lstStyle/>
          <a:p>
            <a:pPr algn="r"/>
            <a:fld id="{AD3F3B66-410C-498D-9C4A-DF1E5E18FC1B}" type="slidenum">
              <a:rPr lang="en-US" sz="1200">
                <a:solidFill>
                  <a:srgbClr val="EEEEF1"/>
                </a:solidFill>
                <a:latin typeface="Tahoma" pitchFamily="34" charset="0"/>
                <a:cs typeface="Tahoma" pitchFamily="34" charset="0"/>
                <a:sym typeface="Tahoma" pitchFamily="34" charset="0"/>
              </a:rPr>
              <a:pPr algn="r"/>
              <a:t>12</a:t>
            </a:fld>
            <a:endParaRPr lang="en-US" sz="1200">
              <a:solidFill>
                <a:srgbClr val="EEEEF1"/>
              </a:solidFill>
              <a:latin typeface="Tahoma" pitchFamily="34" charset="0"/>
              <a:cs typeface="Tahoma" pitchFamily="34" charset="0"/>
              <a:sym typeface="Tahoma"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ea typeface="ＭＳ Ｐゴシック" pitchFamily="34" charset="-128"/>
              </a:rPr>
              <a:t>EPSCoR and CI</a:t>
            </a:r>
          </a:p>
        </p:txBody>
      </p:sp>
      <p:sp>
        <p:nvSpPr>
          <p:cNvPr id="15363" name="Content Placeholder 2"/>
          <p:cNvSpPr>
            <a:spLocks noGrp="1"/>
          </p:cNvSpPr>
          <p:nvPr>
            <p:ph idx="1"/>
          </p:nvPr>
        </p:nvSpPr>
        <p:spPr/>
        <p:txBody>
          <a:bodyPr/>
          <a:lstStyle/>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ＭＳ Ｐゴシック" pitchFamily="34" charset="-128"/>
              </a:rPr>
              <a:t>EPSCoR Origins</a:t>
            </a:r>
          </a:p>
        </p:txBody>
      </p:sp>
      <p:sp>
        <p:nvSpPr>
          <p:cNvPr id="16387" name="Content Placeholder 2"/>
          <p:cNvSpPr>
            <a:spLocks noGrp="1"/>
          </p:cNvSpPr>
          <p:nvPr>
            <p:ph idx="1"/>
          </p:nvPr>
        </p:nvSpPr>
        <p:spPr/>
        <p:txBody>
          <a:bodyPr/>
          <a:lstStyle/>
          <a:p>
            <a:r>
              <a:rPr lang="en-US" smtClean="0">
                <a:ea typeface="ＭＳ Ｐゴシック" pitchFamily="34" charset="-128"/>
              </a:rPr>
              <a:t>NSF’s 1979 statutory authority “authorizes the Director to operate an Experimental Program to Stimulate Competitive Research (EPSCoR) to assist less competitive states” that:</a:t>
            </a:r>
          </a:p>
          <a:p>
            <a:pPr lvl="1"/>
            <a:r>
              <a:rPr lang="en-US" smtClean="0">
                <a:ea typeface="ＭＳ Ｐゴシック" pitchFamily="34" charset="-128"/>
              </a:rPr>
              <a:t>Have historically received little federal R&amp;D funding; and</a:t>
            </a:r>
          </a:p>
          <a:p>
            <a:pPr lvl="1"/>
            <a:r>
              <a:rPr lang="en-US" smtClean="0">
                <a:ea typeface="ＭＳ Ｐゴシック" pitchFamily="34" charset="-128"/>
              </a:rPr>
              <a:t>Have demonstrated a commitment to develop their research bases and improve science and engineering research and education programs at their universities and  colleges.</a:t>
            </a:r>
          </a:p>
          <a:p>
            <a:endParaRPr lang="en-US" smtClean="0">
              <a:ea typeface="ＭＳ Ｐゴシック" pitchFamily="34" charset="-128"/>
            </a:endParaRP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ea typeface="ＭＳ Ｐゴシック" pitchFamily="34" charset="-128"/>
              </a:rPr>
              <a:t>EPSCoR</a:t>
            </a:r>
          </a:p>
        </p:txBody>
      </p:sp>
      <p:sp>
        <p:nvSpPr>
          <p:cNvPr id="17411" name="Content Placeholder 2"/>
          <p:cNvSpPr>
            <a:spLocks noGrp="1"/>
          </p:cNvSpPr>
          <p:nvPr>
            <p:ph idx="1"/>
          </p:nvPr>
        </p:nvSpPr>
        <p:spPr/>
        <p:txBody>
          <a:bodyPr/>
          <a:lstStyle/>
          <a:p>
            <a:r>
              <a:rPr lang="en-US" sz="3200" smtClean="0">
                <a:ea typeface="ＭＳ Ｐゴシック" pitchFamily="34" charset="-128"/>
              </a:rPr>
              <a:t>Purpose/Objectives:  </a:t>
            </a:r>
          </a:p>
          <a:p>
            <a:pPr lvl="1"/>
            <a:r>
              <a:rPr lang="en-US" sz="2800" smtClean="0">
                <a:ea typeface="ＭＳ Ｐゴシック" pitchFamily="34" charset="-128"/>
              </a:rPr>
              <a:t>Build research capacity and competitiveness</a:t>
            </a:r>
          </a:p>
          <a:p>
            <a:pPr lvl="1"/>
            <a:r>
              <a:rPr lang="en-US" sz="2800" smtClean="0">
                <a:ea typeface="ＭＳ Ｐゴシック" pitchFamily="34" charset="-128"/>
              </a:rPr>
              <a:t>Broaden individual and institutional participation in STEM</a:t>
            </a:r>
          </a:p>
          <a:p>
            <a:pPr lvl="1"/>
            <a:r>
              <a:rPr lang="en-US" sz="2800" smtClean="0">
                <a:ea typeface="ＭＳ Ｐゴシック" pitchFamily="34" charset="-128"/>
              </a:rPr>
              <a:t>Promote development of a technically engaged workforce</a:t>
            </a:r>
          </a:p>
          <a:p>
            <a:pPr lvl="1"/>
            <a:r>
              <a:rPr lang="en-US" sz="2800" smtClean="0">
                <a:ea typeface="ＭＳ Ｐゴシック" pitchFamily="34" charset="-128"/>
              </a:rPr>
              <a:t>Foster collaborative partnerships</a:t>
            </a:r>
          </a:p>
          <a:p>
            <a:r>
              <a:rPr lang="en-US" sz="3200" smtClean="0">
                <a:ea typeface="ＭＳ Ｐゴシック" pitchFamily="34" charset="-128"/>
              </a:rPr>
              <a:t>Support state-wide programs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nsf.gov/od/oia/programs/epscor/images/corhortmapnew.jpg"/>
          <p:cNvPicPr>
            <a:picLocks noChangeAspect="1" noChangeArrowheads="1"/>
          </p:cNvPicPr>
          <p:nvPr/>
        </p:nvPicPr>
        <p:blipFill>
          <a:blip r:embed="rId2"/>
          <a:srcRect/>
          <a:stretch>
            <a:fillRect/>
          </a:stretch>
        </p:blipFill>
        <p:spPr bwMode="auto">
          <a:xfrm>
            <a:off x="0" y="0"/>
            <a:ext cx="9144000" cy="688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ea typeface="ＭＳ Ｐゴシック" pitchFamily="34" charset="-128"/>
              </a:rPr>
              <a:t>Stats: In the 29 Jurisdictions…</a:t>
            </a:r>
          </a:p>
        </p:txBody>
      </p:sp>
      <p:sp>
        <p:nvSpPr>
          <p:cNvPr id="19459" name="Content Placeholder 2"/>
          <p:cNvSpPr>
            <a:spLocks noGrp="1"/>
          </p:cNvSpPr>
          <p:nvPr>
            <p:ph idx="1"/>
          </p:nvPr>
        </p:nvSpPr>
        <p:spPr/>
        <p:txBody>
          <a:bodyPr/>
          <a:lstStyle/>
          <a:p>
            <a:r>
              <a:rPr lang="en-US" smtClean="0">
                <a:ea typeface="ＭＳ Ｐゴシック" pitchFamily="34" charset="-128"/>
              </a:rPr>
              <a:t>21% of the nation’s total population</a:t>
            </a:r>
          </a:p>
          <a:p>
            <a:r>
              <a:rPr lang="en-US" smtClean="0">
                <a:ea typeface="ＭＳ Ｐゴシック" pitchFamily="34" charset="-128"/>
              </a:rPr>
              <a:t>24% of the research institutions</a:t>
            </a:r>
          </a:p>
          <a:p>
            <a:r>
              <a:rPr lang="en-US" smtClean="0">
                <a:ea typeface="ＭＳ Ｐゴシック" pitchFamily="34" charset="-128"/>
              </a:rPr>
              <a:t>16% of the employed scientists and engineers</a:t>
            </a:r>
          </a:p>
          <a:p>
            <a:endParaRPr lang="en-US" smtClean="0">
              <a:ea typeface="ＭＳ Ｐゴシック" pitchFamily="34" charset="-128"/>
            </a:endParaRPr>
          </a:p>
          <a:p>
            <a:r>
              <a:rPr lang="en-US" smtClean="0">
                <a:ea typeface="ＭＳ Ｐゴシック" pitchFamily="34" charset="-128"/>
              </a:rPr>
              <a:t>Receive about 12% of all NSF research funding.</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pitchFamily="34" charset="-128"/>
              </a:rPr>
              <a:t>Stats Cont.</a:t>
            </a:r>
          </a:p>
        </p:txBody>
      </p:sp>
      <p:sp>
        <p:nvSpPr>
          <p:cNvPr id="20483" name="Content Placeholder 2"/>
          <p:cNvSpPr>
            <a:spLocks noGrp="1"/>
          </p:cNvSpPr>
          <p:nvPr>
            <p:ph idx="1"/>
          </p:nvPr>
        </p:nvSpPr>
        <p:spPr/>
        <p:txBody>
          <a:bodyPr/>
          <a:lstStyle/>
          <a:p>
            <a:r>
              <a:rPr lang="en-US" smtClean="0">
                <a:ea typeface="ＭＳ Ｐゴシック" pitchFamily="34" charset="-128"/>
              </a:rPr>
              <a:t>22% of the nation’s African-Americans</a:t>
            </a:r>
          </a:p>
          <a:p>
            <a:r>
              <a:rPr lang="en-US" smtClean="0">
                <a:ea typeface="ＭＳ Ｐゴシック" pitchFamily="34" charset="-128"/>
              </a:rPr>
              <a:t>36% of its American Indians, Alaskan Natives</a:t>
            </a:r>
          </a:p>
          <a:p>
            <a:r>
              <a:rPr lang="en-US" smtClean="0">
                <a:ea typeface="ＭＳ Ｐゴシック" pitchFamily="34" charset="-128"/>
              </a:rPr>
              <a:t>31% of its Native Hawaiians, Pacific Islanders</a:t>
            </a:r>
          </a:p>
          <a:p>
            <a:r>
              <a:rPr lang="en-US" smtClean="0">
                <a:ea typeface="ＭＳ Ｐゴシック" pitchFamily="34" charset="-128"/>
              </a:rPr>
              <a:t>16% of its Hispanics</a:t>
            </a:r>
          </a:p>
          <a:p>
            <a:r>
              <a:rPr lang="en-US" smtClean="0">
                <a:ea typeface="ＭＳ Ｐゴシック" pitchFamily="34" charset="-128"/>
              </a:rPr>
              <a:t>52 of the nation’s 105 HBCUs (50%)</a:t>
            </a:r>
          </a:p>
          <a:p>
            <a:r>
              <a:rPr lang="en-US" smtClean="0">
                <a:ea typeface="ＭＳ Ｐゴシック" pitchFamily="34" charset="-128"/>
              </a:rPr>
              <a:t>74 of the nation’s 257 Institutions with High Hispanic Enrollment (29%)</a:t>
            </a:r>
          </a:p>
          <a:p>
            <a:r>
              <a:rPr lang="en-US" smtClean="0">
                <a:ea typeface="ＭＳ Ｐゴシック" pitchFamily="34" charset="-128"/>
              </a:rPr>
              <a:t>22 of the nations 32 TCUs (69%)</a:t>
            </a:r>
          </a:p>
          <a:p>
            <a:endParaRPr lang="en-US" smtClean="0">
              <a:ea typeface="ＭＳ Ｐゴシック" pitchFamily="34" charset="-128"/>
            </a:endParaRPr>
          </a:p>
          <a:p>
            <a:pPr>
              <a:buFont typeface="Wingdings" pitchFamily="2" charset="2"/>
              <a:buNone/>
            </a:pPr>
            <a:r>
              <a:rPr lang="en-US" smtClean="0">
                <a:ea typeface="ＭＳ Ｐゴシック" pitchFamily="34" charset="-128"/>
              </a:rPr>
              <a:t>		  What an Opportunity for Leverage!</a:t>
            </a:r>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ea typeface="ＭＳ Ｐゴシック" pitchFamily="34" charset="-128"/>
              </a:rPr>
              <a:t>EPSCoR 2020</a:t>
            </a:r>
          </a:p>
        </p:txBody>
      </p:sp>
      <p:sp>
        <p:nvSpPr>
          <p:cNvPr id="21507" name="Content Placeholder 2"/>
          <p:cNvSpPr>
            <a:spLocks noGrp="1"/>
          </p:cNvSpPr>
          <p:nvPr>
            <p:ph idx="1"/>
          </p:nvPr>
        </p:nvSpPr>
        <p:spPr/>
        <p:txBody>
          <a:bodyPr/>
          <a:lstStyle/>
          <a:p>
            <a:r>
              <a:rPr lang="en-US" smtClean="0">
                <a:ea typeface="ＭＳ Ｐゴシック" pitchFamily="34" charset="-128"/>
              </a:rPr>
              <a:t>In 2006 workshop and follow-on report made a number of recommendations</a:t>
            </a:r>
          </a:p>
          <a:p>
            <a:pPr lvl="1"/>
            <a:r>
              <a:rPr lang="en-US" smtClean="0">
                <a:ea typeface="ＭＳ Ｐゴシック" pitchFamily="34" charset="-128"/>
              </a:rPr>
              <a:t>Refocusing for EPSCoR</a:t>
            </a:r>
          </a:p>
          <a:p>
            <a:pPr lvl="1"/>
            <a:r>
              <a:rPr lang="en-US" smtClean="0">
                <a:ea typeface="ＭＳ Ｐゴシック" pitchFamily="34" charset="-128"/>
              </a:rPr>
              <a:t>Vision for moving forward in the context of collaborative science</a:t>
            </a:r>
          </a:p>
          <a:p>
            <a:r>
              <a:rPr lang="en-US" smtClean="0">
                <a:ea typeface="ＭＳ Ｐゴシック" pitchFamily="34" charset="-128"/>
              </a:rPr>
              <a:t>6 Recommendations</a:t>
            </a:r>
          </a:p>
          <a:p>
            <a:endParaRPr lang="en-US" smtClean="0">
              <a:ea typeface="ＭＳ Ｐゴシック" pitchFamily="34" charset="-128"/>
            </a:endParaRPr>
          </a:p>
          <a:p>
            <a:endParaRPr lang="en-US" smtClean="0">
              <a:ea typeface="ＭＳ Ｐゴシック" pitchFamily="34" charset="-128"/>
            </a:endParaRPr>
          </a:p>
          <a:p>
            <a:pPr>
              <a:buFont typeface="Wingdings" pitchFamily="2" charset="2"/>
              <a:buNone/>
            </a:pPr>
            <a:r>
              <a:rPr lang="en-US" sz="2400" smtClean="0">
                <a:ea typeface="ＭＳ Ｐゴシック" pitchFamily="34" charset="-128"/>
              </a:rPr>
              <a:t>http://www.nsf.gov/od/oia/programs/epscor/docs/ EPSCoR_2020_Workshop_Report.pdf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ea typeface="ＭＳ Ｐゴシック" pitchFamily="34" charset="-128"/>
            </a:endParaRPr>
          </a:p>
        </p:txBody>
      </p:sp>
      <p:sp>
        <p:nvSpPr>
          <p:cNvPr id="4099" name="Content Placeholder 2"/>
          <p:cNvSpPr>
            <a:spLocks noGrp="1"/>
          </p:cNvSpPr>
          <p:nvPr>
            <p:ph idx="1"/>
          </p:nvPr>
        </p:nvSpPr>
        <p:spPr/>
        <p:txBody>
          <a:bodyPr/>
          <a:lstStyle/>
          <a:p>
            <a:r>
              <a:rPr lang="en-US" smtClean="0">
                <a:ea typeface="ＭＳ Ｐゴシック" pitchFamily="34" charset="-128"/>
              </a:rPr>
              <a:t>This talk will discuss how cyberinfrastructure is an essential component to support today's collaborative research. After a brief overview of the current NSF </a:t>
            </a:r>
            <a:r>
              <a:rPr lang="en-US" smtClean="0">
                <a:ea typeface="ＭＳ Ｐゴシック" pitchFamily="34" charset="-128"/>
                <a:hlinkClick r:id="rId2"/>
              </a:rPr>
              <a:t>CyberInfrastructure for 21st Century Science</a:t>
            </a:r>
            <a:r>
              <a:rPr lang="en-US" smtClean="0">
                <a:ea typeface="ＭＳ Ｐゴシック" pitchFamily="34" charset="-128"/>
              </a:rPr>
              <a:t> (CF21) vision, we will examine how CI is playing a role in current EPSCoR programs and projects, and what role it may play in the future. </a:t>
            </a:r>
          </a:p>
          <a:p>
            <a:r>
              <a:rPr lang="en-US" smtClean="0">
                <a:ea typeface="ＭＳ Ｐゴシック" pitchFamily="34" charset="-128"/>
              </a:rPr>
              <a:t>45 mins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76200"/>
            <a:ext cx="8458200" cy="1281113"/>
          </a:xfrm>
        </p:spPr>
        <p:txBody>
          <a:bodyPr/>
          <a:lstStyle/>
          <a:p>
            <a:r>
              <a:rPr lang="en-US" smtClean="0">
                <a:ea typeface="ＭＳ Ｐゴシック" pitchFamily="34" charset="-128"/>
              </a:rPr>
              <a:t>Recc 1: More Flexible Research</a:t>
            </a:r>
            <a:br>
              <a:rPr lang="en-US" smtClean="0">
                <a:ea typeface="ＭＳ Ｐゴシック" pitchFamily="34" charset="-128"/>
              </a:rPr>
            </a:br>
            <a:r>
              <a:rPr lang="en-US" smtClean="0">
                <a:ea typeface="ＭＳ Ｐゴシック" pitchFamily="34" charset="-128"/>
              </a:rPr>
              <a:t>Infrastructure and Improvement Awards</a:t>
            </a:r>
          </a:p>
        </p:txBody>
      </p:sp>
      <p:sp>
        <p:nvSpPr>
          <p:cNvPr id="22531" name="Content Placeholder 2"/>
          <p:cNvSpPr>
            <a:spLocks noGrp="1"/>
          </p:cNvSpPr>
          <p:nvPr>
            <p:ph idx="1"/>
          </p:nvPr>
        </p:nvSpPr>
        <p:spPr/>
        <p:txBody>
          <a:bodyPr/>
          <a:lstStyle/>
          <a:p>
            <a:r>
              <a:rPr lang="en-US" sz="3200" smtClean="0">
                <a:ea typeface="ＭＳ Ｐゴシック" pitchFamily="34" charset="-128"/>
              </a:rPr>
              <a:t>2008- Raised duration to 5 years</a:t>
            </a:r>
          </a:p>
          <a:p>
            <a:r>
              <a:rPr lang="en-US" sz="3200" smtClean="0">
                <a:ea typeface="ＭＳ Ｐゴシック" pitchFamily="34" charset="-128"/>
              </a:rPr>
              <a:t>2009 – Raised funding to $4M per year</a:t>
            </a:r>
          </a:p>
          <a:p>
            <a:r>
              <a:rPr lang="en-US" sz="3200" smtClean="0">
                <a:ea typeface="ＭＳ Ｐゴシック" pitchFamily="34" charset="-128"/>
              </a:rPr>
              <a:t>Additional programs were offered</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ea typeface="ＭＳ Ｐゴシック" pitchFamily="34" charset="-128"/>
              </a:rPr>
              <a:t>Sub-Recommendation</a:t>
            </a:r>
          </a:p>
        </p:txBody>
      </p:sp>
      <p:sp>
        <p:nvSpPr>
          <p:cNvPr id="23555" name="Content Placeholder 2"/>
          <p:cNvSpPr>
            <a:spLocks noGrp="1"/>
          </p:cNvSpPr>
          <p:nvPr>
            <p:ph idx="1"/>
          </p:nvPr>
        </p:nvSpPr>
        <p:spPr/>
        <p:txBody>
          <a:bodyPr/>
          <a:lstStyle/>
          <a:p>
            <a:r>
              <a:rPr lang="en-US" sz="3200" smtClean="0">
                <a:ea typeface="ＭＳ Ｐゴシック" pitchFamily="34" charset="-128"/>
              </a:rPr>
              <a:t>Ensure that all EPSCoR jurisdictions have the CI necessary to attract and execute advance research</a:t>
            </a:r>
          </a:p>
          <a:p>
            <a:pPr lvl="1"/>
            <a:r>
              <a:rPr lang="en-US" smtClean="0">
                <a:ea typeface="ＭＳ Ｐゴシック" pitchFamily="34" charset="-128"/>
              </a:rPr>
              <a:t>Specifically to attract (and train) the next generation workforce</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ea typeface="ＭＳ Ｐゴシック" pitchFamily="34" charset="-128"/>
              </a:rPr>
              <a:t>A Related Study:</a:t>
            </a:r>
          </a:p>
        </p:txBody>
      </p:sp>
      <p:sp>
        <p:nvSpPr>
          <p:cNvPr id="24579" name="Content Placeholder 2"/>
          <p:cNvSpPr>
            <a:spLocks noGrp="1"/>
          </p:cNvSpPr>
          <p:nvPr>
            <p:ph idx="1"/>
          </p:nvPr>
        </p:nvSpPr>
        <p:spPr/>
        <p:txBody>
          <a:bodyPr/>
          <a:lstStyle/>
          <a:p>
            <a:r>
              <a:rPr lang="en-US" smtClean="0">
                <a:ea typeface="ＭＳ Ｐゴシック" pitchFamily="34" charset="-128"/>
              </a:rPr>
              <a:t>Amy Apon, U. Arkansas</a:t>
            </a:r>
          </a:p>
          <a:p>
            <a:pPr lvl="1"/>
            <a:r>
              <a:rPr lang="en-US" smtClean="0">
                <a:ea typeface="ＭＳ Ｐゴシック" pitchFamily="34" charset="-128"/>
              </a:rPr>
              <a:t>“Demonstrating the Impact of High Performance Computing to Academic Competiveness” </a:t>
            </a:r>
          </a:p>
          <a:p>
            <a:r>
              <a:rPr lang="en-US" smtClean="0">
                <a:ea typeface="ＭＳ Ｐゴシック" pitchFamily="34" charset="-128"/>
              </a:rPr>
              <a:t>Investigating correlation between</a:t>
            </a:r>
          </a:p>
          <a:p>
            <a:pPr lvl="1"/>
            <a:r>
              <a:rPr lang="en-US" smtClean="0">
                <a:ea typeface="ＭＳ Ｐゴシック" pitchFamily="34" charset="-128"/>
              </a:rPr>
              <a:t>University investment in CI </a:t>
            </a:r>
          </a:p>
          <a:p>
            <a:pPr lvl="2"/>
            <a:r>
              <a:rPr lang="en-US" smtClean="0">
                <a:ea typeface="ＭＳ Ｐゴシック" pitchFamily="34" charset="-128"/>
              </a:rPr>
              <a:t>In this case, was there a machine in the “Top 500”</a:t>
            </a:r>
          </a:p>
          <a:p>
            <a:pPr lvl="1"/>
            <a:r>
              <a:rPr lang="en-US" smtClean="0">
                <a:ea typeface="ＭＳ Ｐゴシック" pitchFamily="34" charset="-128"/>
              </a:rPr>
              <a:t>Research productivity measures</a:t>
            </a:r>
          </a:p>
          <a:p>
            <a:pPr lvl="2"/>
            <a:r>
              <a:rPr lang="en-US" smtClean="0">
                <a:ea typeface="ＭＳ Ｐゴシック" pitchFamily="34" charset="-128"/>
              </a:rPr>
              <a:t>NSF Funding, federal funding, publications, etc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3"/>
          <p:cNvPicPr>
            <a:picLocks noGrp="1" noChangeAspect="1" noChangeArrowheads="1"/>
          </p:cNvPicPr>
          <p:nvPr>
            <p:ph sz="half" idx="2"/>
          </p:nvPr>
        </p:nvPicPr>
        <p:blipFill>
          <a:blip r:embed="rId2"/>
          <a:srcRect/>
          <a:stretch>
            <a:fillRect/>
          </a:stretch>
        </p:blipFill>
        <p:spPr>
          <a:xfrm>
            <a:off x="0" y="1741488"/>
            <a:ext cx="4948238" cy="3108325"/>
          </a:xfrm>
          <a:noFill/>
        </p:spPr>
      </p:pic>
      <p:pic>
        <p:nvPicPr>
          <p:cNvPr id="25603" name="Picture 14"/>
          <p:cNvPicPr>
            <a:picLocks noChangeAspect="1" noChangeArrowheads="1"/>
          </p:cNvPicPr>
          <p:nvPr/>
        </p:nvPicPr>
        <p:blipFill>
          <a:blip r:embed="rId3"/>
          <a:srcRect/>
          <a:stretch>
            <a:fillRect/>
          </a:stretch>
        </p:blipFill>
        <p:spPr bwMode="auto">
          <a:xfrm>
            <a:off x="5043488" y="1725613"/>
            <a:ext cx="4059237" cy="3109912"/>
          </a:xfrm>
          <a:prstGeom prst="rect">
            <a:avLst/>
          </a:prstGeom>
          <a:noFill/>
          <a:ln w="9525">
            <a:noFill/>
            <a:miter lim="800000"/>
            <a:headEnd/>
            <a:tailEnd/>
          </a:ln>
        </p:spPr>
      </p:pic>
      <p:sp>
        <p:nvSpPr>
          <p:cNvPr id="25604" name="Text Placeholder 4"/>
          <p:cNvSpPr>
            <a:spLocks noGrp="1"/>
          </p:cNvSpPr>
          <p:nvPr>
            <p:ph type="body" idx="1"/>
          </p:nvPr>
        </p:nvSpPr>
        <p:spPr>
          <a:xfrm>
            <a:off x="442913" y="827088"/>
            <a:ext cx="4454525" cy="692150"/>
          </a:xfrm>
        </p:spPr>
        <p:txBody>
          <a:bodyPr/>
          <a:lstStyle/>
          <a:p>
            <a:pPr algn="ctr"/>
            <a:r>
              <a:rPr lang="en-US" sz="3200" b="0" smtClean="0">
                <a:ea typeface="ＭＳ Ｐゴシック" pitchFamily="34" charset="-128"/>
              </a:rPr>
              <a:t>With HPC</a:t>
            </a:r>
          </a:p>
          <a:p>
            <a:pPr algn="ctr"/>
            <a:r>
              <a:rPr lang="en-US" sz="3200" b="0" smtClean="0">
                <a:ea typeface="ＭＳ Ｐゴシック" pitchFamily="34" charset="-128"/>
              </a:rPr>
              <a:t>Investment</a:t>
            </a:r>
          </a:p>
        </p:txBody>
      </p:sp>
      <p:sp>
        <p:nvSpPr>
          <p:cNvPr id="25605" name="Text Box 7"/>
          <p:cNvSpPr txBox="1">
            <a:spLocks noChangeArrowheads="1"/>
          </p:cNvSpPr>
          <p:nvPr/>
        </p:nvSpPr>
        <p:spPr bwMode="auto">
          <a:xfrm>
            <a:off x="1120775" y="1946275"/>
            <a:ext cx="3825875" cy="363538"/>
          </a:xfrm>
          <a:prstGeom prst="rect">
            <a:avLst/>
          </a:prstGeom>
          <a:noFill/>
          <a:ln w="9525">
            <a:noFill/>
            <a:miter lim="800000"/>
            <a:headEnd/>
            <a:tailEnd/>
          </a:ln>
        </p:spPr>
        <p:txBody>
          <a:bodyPr/>
          <a:lstStyle/>
          <a:p>
            <a:r>
              <a:rPr lang="en-US" sz="2800" b="1">
                <a:latin typeface="Constantia" pitchFamily="18" charset="0"/>
              </a:rPr>
              <a:t>Avg NSF funding:  $30,354,000</a:t>
            </a:r>
            <a:endParaRPr lang="en-US" sz="2800">
              <a:latin typeface="Constantia" pitchFamily="18" charset="0"/>
            </a:endParaRPr>
          </a:p>
        </p:txBody>
      </p:sp>
      <p:sp>
        <p:nvSpPr>
          <p:cNvPr id="25606" name="Text Box 10"/>
          <p:cNvSpPr txBox="1">
            <a:spLocks noChangeArrowheads="1"/>
          </p:cNvSpPr>
          <p:nvPr/>
        </p:nvSpPr>
        <p:spPr bwMode="auto">
          <a:xfrm>
            <a:off x="5678488" y="1990725"/>
            <a:ext cx="3760787" cy="1092200"/>
          </a:xfrm>
          <a:prstGeom prst="rect">
            <a:avLst/>
          </a:prstGeom>
          <a:noFill/>
          <a:ln w="9525" algn="ctr">
            <a:noFill/>
            <a:miter lim="800000"/>
            <a:headEnd/>
            <a:tailEnd/>
          </a:ln>
        </p:spPr>
        <p:txBody>
          <a:bodyPr/>
          <a:lstStyle/>
          <a:p>
            <a:r>
              <a:rPr lang="en-US" sz="2800" b="1">
                <a:latin typeface="Constantia" pitchFamily="18" charset="0"/>
              </a:rPr>
              <a:t>Avg NSF funding: $7,781,000</a:t>
            </a:r>
          </a:p>
        </p:txBody>
      </p:sp>
      <p:sp>
        <p:nvSpPr>
          <p:cNvPr id="17" name="TextBox 16"/>
          <p:cNvSpPr txBox="1"/>
          <p:nvPr/>
        </p:nvSpPr>
        <p:spPr>
          <a:xfrm>
            <a:off x="4999038" y="457200"/>
            <a:ext cx="3776662" cy="1076325"/>
          </a:xfrm>
          <a:prstGeom prst="rect">
            <a:avLst/>
          </a:prstGeom>
          <a:noFill/>
        </p:spPr>
        <p:txBody>
          <a:bodyPr>
            <a:spAutoFit/>
          </a:bodyPr>
          <a:lstStyle/>
          <a:p>
            <a:pPr algn="ctr" fontAlgn="auto">
              <a:spcBef>
                <a:spcPts val="0"/>
              </a:spcBef>
              <a:spcAft>
                <a:spcPts val="0"/>
              </a:spcAft>
              <a:defRPr/>
            </a:pPr>
            <a:r>
              <a:rPr lang="en-US" sz="3200" dirty="0">
                <a:solidFill>
                  <a:srgbClr val="FFFFFF"/>
                </a:solidFill>
                <a:latin typeface="+mn-lt"/>
                <a:ea typeface="ＭＳ Ｐゴシック"/>
                <a:cs typeface="ＭＳ Ｐゴシック"/>
              </a:rPr>
              <a:t>Without </a:t>
            </a:r>
            <a:r>
              <a:rPr lang="en-US" sz="3200" dirty="0">
                <a:solidFill>
                  <a:srgbClr val="FFFFFF"/>
                </a:solidFill>
                <a:latin typeface="+mn-lt"/>
                <a:ea typeface="ＭＳ Ｐゴシック"/>
                <a:cs typeface="ＭＳ Ｐゴシック"/>
              </a:rPr>
              <a:t>HPC Investment</a:t>
            </a:r>
            <a:endParaRPr lang="en-US" sz="3200" dirty="0">
              <a:solidFill>
                <a:srgbClr val="FFFFFF"/>
              </a:solidFill>
              <a:latin typeface="+mn-lt"/>
              <a:ea typeface="ＭＳ Ｐゴシック"/>
              <a:cs typeface="ＭＳ Ｐゴシック"/>
            </a:endParaRPr>
          </a:p>
        </p:txBody>
      </p:sp>
      <p:sp>
        <p:nvSpPr>
          <p:cNvPr id="25608" name="TextBox 32"/>
          <p:cNvSpPr txBox="1">
            <a:spLocks noChangeArrowheads="1"/>
          </p:cNvSpPr>
          <p:nvPr/>
        </p:nvSpPr>
        <p:spPr bwMode="auto">
          <a:xfrm>
            <a:off x="0" y="6396038"/>
            <a:ext cx="3784600" cy="461962"/>
          </a:xfrm>
          <a:prstGeom prst="rect">
            <a:avLst/>
          </a:prstGeom>
          <a:solidFill>
            <a:srgbClr val="FFFF00"/>
          </a:solidFill>
          <a:ln w="9525">
            <a:noFill/>
            <a:miter lim="800000"/>
            <a:headEnd/>
            <a:tailEnd/>
          </a:ln>
        </p:spPr>
        <p:txBody>
          <a:bodyPr wrap="none">
            <a:spAutoFit/>
          </a:bodyPr>
          <a:lstStyle/>
          <a:p>
            <a:r>
              <a:rPr lang="en-US"/>
              <a:t>Amy Apon, aapon@uark.edu</a:t>
            </a:r>
          </a:p>
        </p:txBody>
      </p:sp>
      <p:sp>
        <p:nvSpPr>
          <p:cNvPr id="25609" name="TextBox 18"/>
          <p:cNvSpPr txBox="1">
            <a:spLocks noChangeArrowheads="1"/>
          </p:cNvSpPr>
          <p:nvPr/>
        </p:nvSpPr>
        <p:spPr bwMode="auto">
          <a:xfrm>
            <a:off x="250825" y="5310188"/>
            <a:ext cx="4130675" cy="830262"/>
          </a:xfrm>
          <a:prstGeom prst="rect">
            <a:avLst/>
          </a:prstGeom>
          <a:solidFill>
            <a:srgbClr val="FFFFFF"/>
          </a:solidFill>
          <a:ln w="9525">
            <a:noFill/>
            <a:miter lim="800000"/>
            <a:headEnd/>
            <a:tailEnd/>
          </a:ln>
        </p:spPr>
        <p:txBody>
          <a:bodyPr wrap="none">
            <a:spAutoFit/>
          </a:bodyPr>
          <a:lstStyle/>
          <a:p>
            <a:r>
              <a:rPr lang="en-US" b="1">
                <a:solidFill>
                  <a:schemeClr val="bg1"/>
                </a:solidFill>
                <a:latin typeface="Constantia" pitchFamily="18" charset="0"/>
              </a:rPr>
              <a:t>FY06: 95 of Top NSF-funded</a:t>
            </a:r>
          </a:p>
          <a:p>
            <a:r>
              <a:rPr lang="en-US" b="1">
                <a:solidFill>
                  <a:schemeClr val="bg1"/>
                </a:solidFill>
                <a:latin typeface="Constantia" pitchFamily="18" charset="0"/>
              </a:rPr>
              <a:t>Universities with HPC</a:t>
            </a:r>
            <a:endParaRPr lang="en-US"/>
          </a:p>
        </p:txBody>
      </p:sp>
      <p:sp>
        <p:nvSpPr>
          <p:cNvPr id="25610" name="TextBox 19"/>
          <p:cNvSpPr txBox="1">
            <a:spLocks noChangeArrowheads="1"/>
          </p:cNvSpPr>
          <p:nvPr/>
        </p:nvSpPr>
        <p:spPr bwMode="auto">
          <a:xfrm>
            <a:off x="5176838" y="5334000"/>
            <a:ext cx="3878262" cy="830263"/>
          </a:xfrm>
          <a:prstGeom prst="rect">
            <a:avLst/>
          </a:prstGeom>
          <a:solidFill>
            <a:srgbClr val="FFFFFF"/>
          </a:solidFill>
          <a:ln w="9525">
            <a:noFill/>
            <a:miter lim="800000"/>
            <a:headEnd/>
            <a:tailEnd/>
          </a:ln>
        </p:spPr>
        <p:txBody>
          <a:bodyPr>
            <a:spAutoFit/>
          </a:bodyPr>
          <a:lstStyle/>
          <a:p>
            <a:r>
              <a:rPr lang="en-US" b="1">
                <a:solidFill>
                  <a:schemeClr val="bg1"/>
                </a:solidFill>
                <a:latin typeface="Constantia" pitchFamily="18" charset="0"/>
              </a:rPr>
              <a:t>98 of Top NSF-funded Universities without HPC</a:t>
            </a:r>
          </a:p>
        </p:txBody>
      </p:sp>
      <p:cxnSp>
        <p:nvCxnSpPr>
          <p:cNvPr id="25611" name="Straight Connector 11"/>
          <p:cNvCxnSpPr>
            <a:cxnSpLocks noChangeShapeType="1"/>
          </p:cNvCxnSpPr>
          <p:nvPr/>
        </p:nvCxnSpPr>
        <p:spPr bwMode="auto">
          <a:xfrm>
            <a:off x="781050" y="3952875"/>
            <a:ext cx="3938588" cy="0"/>
          </a:xfrm>
          <a:prstGeom prst="line">
            <a:avLst/>
          </a:prstGeom>
          <a:noFill/>
          <a:ln w="25400" algn="ctr">
            <a:solidFill>
              <a:srgbClr val="FF0000"/>
            </a:solidFill>
            <a:round/>
            <a:headEnd type="none" w="sm" len="sm"/>
            <a:tailEnd type="none" w="sm" len="sm"/>
          </a:ln>
        </p:spPr>
      </p:cxnSp>
      <p:cxnSp>
        <p:nvCxnSpPr>
          <p:cNvPr id="25612" name="Straight Connector 12"/>
          <p:cNvCxnSpPr>
            <a:cxnSpLocks noChangeShapeType="1"/>
          </p:cNvCxnSpPr>
          <p:nvPr/>
        </p:nvCxnSpPr>
        <p:spPr bwMode="auto">
          <a:xfrm>
            <a:off x="5678488" y="4379913"/>
            <a:ext cx="3278187" cy="20637"/>
          </a:xfrm>
          <a:prstGeom prst="line">
            <a:avLst/>
          </a:prstGeom>
          <a:noFill/>
          <a:ln w="25400" algn="ctr">
            <a:solidFill>
              <a:srgbClr val="FF0000"/>
            </a:solidFill>
            <a:round/>
            <a:headEnd type="none" w="sm" len="sm"/>
            <a:tailEnd type="none" w="sm" len="sm"/>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p:cNvSpPr>
            <a:spLocks noGrp="1"/>
          </p:cNvSpPr>
          <p:nvPr>
            <p:ph type="title"/>
          </p:nvPr>
        </p:nvSpPr>
        <p:spPr/>
        <p:txBody>
          <a:bodyPr/>
          <a:lstStyle/>
          <a:p>
            <a:r>
              <a:rPr lang="en-US" smtClean="0">
                <a:ea typeface="ＭＳ Ｐゴシック" pitchFamily="34" charset="-128"/>
              </a:rPr>
              <a:t>Caveats</a:t>
            </a:r>
          </a:p>
        </p:txBody>
      </p:sp>
      <p:sp>
        <p:nvSpPr>
          <p:cNvPr id="26627" name="Content Placeholder 7"/>
          <p:cNvSpPr>
            <a:spLocks noGrp="1"/>
          </p:cNvSpPr>
          <p:nvPr>
            <p:ph idx="1"/>
          </p:nvPr>
        </p:nvSpPr>
        <p:spPr/>
        <p:txBody>
          <a:bodyPr/>
          <a:lstStyle/>
          <a:p>
            <a:r>
              <a:rPr lang="en-US" smtClean="0">
                <a:ea typeface="ＭＳ Ｐゴシック" pitchFamily="34" charset="-128"/>
              </a:rPr>
              <a:t>Correlation not causation</a:t>
            </a:r>
          </a:p>
          <a:p>
            <a:r>
              <a:rPr lang="en-US" smtClean="0">
                <a:ea typeface="ＭＳ Ｐゴシック" pitchFamily="34" charset="-128"/>
              </a:rPr>
              <a:t>Open question if these are the right things to measure</a:t>
            </a:r>
          </a:p>
          <a:p>
            <a:r>
              <a:rPr lang="en-US" smtClean="0">
                <a:ea typeface="ＭＳ Ｐゴシック" pitchFamily="34" charset="-128"/>
              </a:rPr>
              <a:t>Dr. Apon herself says this is very preliminary</a:t>
            </a:r>
          </a:p>
          <a:p>
            <a:pPr lvl="1"/>
            <a:r>
              <a:rPr lang="en-US" smtClean="0">
                <a:ea typeface="ＭＳ Ｐゴシック" pitchFamily="34" charset="-128"/>
              </a:rPr>
              <a:t>But follow on work is fascinating</a:t>
            </a:r>
          </a:p>
          <a:p>
            <a:r>
              <a:rPr lang="en-US" smtClean="0">
                <a:ea typeface="ＭＳ Ｐゴシック" pitchFamily="34" charset="-128"/>
              </a:rPr>
              <a:t>Another open question – how do we measure return on investment?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ea typeface="ＭＳ Ｐゴシック" pitchFamily="34" charset="-128"/>
              </a:rPr>
              <a:t>CI in EPSCoR</a:t>
            </a:r>
          </a:p>
        </p:txBody>
      </p:sp>
      <p:sp>
        <p:nvSpPr>
          <p:cNvPr id="27651" name="Content Placeholder 2"/>
          <p:cNvSpPr>
            <a:spLocks noGrp="1"/>
          </p:cNvSpPr>
          <p:nvPr>
            <p:ph idx="1"/>
          </p:nvPr>
        </p:nvSpPr>
        <p:spPr/>
        <p:txBody>
          <a:bodyPr/>
          <a:lstStyle/>
          <a:p>
            <a:r>
              <a:rPr lang="en-US" smtClean="0">
                <a:ea typeface="ＭＳ Ｐゴシック" pitchFamily="34" charset="-128"/>
              </a:rPr>
              <a:t>Networking</a:t>
            </a:r>
          </a:p>
          <a:p>
            <a:r>
              <a:rPr lang="en-US" smtClean="0">
                <a:ea typeface="ＭＳ Ｐゴシック" pitchFamily="34" charset="-128"/>
              </a:rPr>
              <a:t>Data Sharing</a:t>
            </a:r>
          </a:p>
          <a:p>
            <a:r>
              <a:rPr lang="en-US" smtClean="0">
                <a:ea typeface="ＭＳ Ｐゴシック" pitchFamily="34" charset="-128"/>
              </a:rPr>
              <a:t>Collaboration</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76200"/>
            <a:ext cx="7772400" cy="1412875"/>
          </a:xfrm>
        </p:spPr>
        <p:txBody>
          <a:bodyPr/>
          <a:lstStyle/>
          <a:p>
            <a:r>
              <a:rPr lang="en-US" smtClean="0">
                <a:ea typeface="ＭＳ Ｐゴシック" pitchFamily="34" charset="-128"/>
              </a:rPr>
              <a:t>Research Infrastructure Improvement Awards (RII) </a:t>
            </a:r>
            <a:br>
              <a:rPr lang="en-US" smtClean="0">
                <a:ea typeface="ＭＳ Ｐゴシック" pitchFamily="34" charset="-128"/>
              </a:rPr>
            </a:br>
            <a:r>
              <a:rPr lang="en-US" smtClean="0">
                <a:ea typeface="ＭＳ Ｐゴシック" pitchFamily="34" charset="-128"/>
              </a:rPr>
              <a:t>Cyber Connectivity (C2)</a:t>
            </a:r>
          </a:p>
        </p:txBody>
      </p:sp>
      <p:sp>
        <p:nvSpPr>
          <p:cNvPr id="28675" name="Content Placeholder 2"/>
          <p:cNvSpPr>
            <a:spLocks noGrp="1"/>
          </p:cNvSpPr>
          <p:nvPr>
            <p:ph idx="1"/>
          </p:nvPr>
        </p:nvSpPr>
        <p:spPr>
          <a:xfrm>
            <a:off x="657225" y="1887538"/>
            <a:ext cx="7772400" cy="3694112"/>
          </a:xfrm>
        </p:spPr>
        <p:txBody>
          <a:bodyPr/>
          <a:lstStyle/>
          <a:p>
            <a:r>
              <a:rPr lang="en-US" smtClean="0">
                <a:ea typeface="ＭＳ Ｐゴシック" pitchFamily="34" charset="-128"/>
              </a:rPr>
              <a:t>Up to 2 years and $1M</a:t>
            </a:r>
          </a:p>
          <a:p>
            <a:r>
              <a:rPr lang="en-US" smtClean="0">
                <a:ea typeface="ＭＳ Ｐゴシック" pitchFamily="34" charset="-128"/>
              </a:rPr>
              <a:t>Support inter-campus and intra-campus cyber connectivity and broadband </a:t>
            </a:r>
          </a:p>
          <a:p>
            <a:r>
              <a:rPr lang="en-US" smtClean="0">
                <a:ea typeface="ＭＳ Ｐゴシック" pitchFamily="34" charset="-128"/>
              </a:rPr>
              <a:t>Across a EPSCoR jurisdiction</a:t>
            </a:r>
          </a:p>
          <a:p>
            <a:r>
              <a:rPr lang="en-US" smtClean="0">
                <a:ea typeface="ＭＳ Ｐゴシック" pitchFamily="34" charset="-128"/>
              </a:rPr>
              <a:t>In FY10: 23 Props Rec’d; 17 Funded (ARRA)</a:t>
            </a:r>
          </a:p>
          <a:p>
            <a:r>
              <a:rPr lang="en-US" smtClean="0">
                <a:ea typeface="ＭＳ Ｐゴシック" pitchFamily="34" charset="-128"/>
              </a:rPr>
              <a:t>In FY 11: 12 eligible jurisdictions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a typeface="ＭＳ Ｐゴシック" pitchFamily="34" charset="-128"/>
              </a:rPr>
              <a:t>Networking can…</a:t>
            </a:r>
          </a:p>
        </p:txBody>
      </p:sp>
      <p:sp>
        <p:nvSpPr>
          <p:cNvPr id="29699" name="Content Placeholder 2"/>
          <p:cNvSpPr>
            <a:spLocks noGrp="1"/>
          </p:cNvSpPr>
          <p:nvPr>
            <p:ph idx="1"/>
          </p:nvPr>
        </p:nvSpPr>
        <p:spPr/>
        <p:txBody>
          <a:bodyPr/>
          <a:lstStyle/>
          <a:p>
            <a:r>
              <a:rPr lang="en-US" smtClean="0">
                <a:ea typeface="ＭＳ Ｐゴシック" pitchFamily="34" charset="-128"/>
              </a:rPr>
              <a:t>Support applications accessing remote data sources</a:t>
            </a:r>
          </a:p>
          <a:p>
            <a:r>
              <a:rPr lang="en-US" smtClean="0">
                <a:ea typeface="ＭＳ Ｐゴシック" pitchFamily="34" charset="-128"/>
              </a:rPr>
              <a:t>Support educational opportunities</a:t>
            </a:r>
          </a:p>
          <a:p>
            <a:r>
              <a:rPr lang="en-US" smtClean="0">
                <a:ea typeface="ＭＳ Ｐゴシック" pitchFamily="34" charset="-128"/>
              </a:rPr>
              <a:t>Support collaborations</a:t>
            </a:r>
          </a:p>
          <a:p>
            <a:endParaRPr lang="en-US" smtClean="0">
              <a:ea typeface="ＭＳ Ｐゴシック" pitchFamily="34" charset="-128"/>
            </a:endParaRPr>
          </a:p>
          <a:p>
            <a:r>
              <a:rPr lang="en-US" smtClean="0">
                <a:ea typeface="ＭＳ Ｐゴシック" pitchFamily="34" charset="-128"/>
              </a:rPr>
              <a:t>SUPPORT SCIENCE!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pitchFamily="34" charset="-128"/>
              </a:rPr>
              <a:t>Data Sharing</a:t>
            </a:r>
          </a:p>
        </p:txBody>
      </p:sp>
      <p:sp>
        <p:nvSpPr>
          <p:cNvPr id="30723" name="Content Placeholder 2"/>
          <p:cNvSpPr>
            <a:spLocks noGrp="1"/>
          </p:cNvSpPr>
          <p:nvPr>
            <p:ph idx="1"/>
          </p:nvPr>
        </p:nvSpPr>
        <p:spPr/>
        <p:txBody>
          <a:bodyPr/>
          <a:lstStyle/>
          <a:p>
            <a:r>
              <a:rPr lang="en-US" smtClean="0">
                <a:ea typeface="ＭＳ Ｐゴシック" pitchFamily="34" charset="-128"/>
              </a:rPr>
              <a:t>To support collaborations, cross- disciplinary, transformational research, curation of data is the keystone</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smtClean="0">
                <a:ea typeface="ＭＳ Ｐゴシック" pitchFamily="34" charset="-128"/>
              </a:rPr>
              <a:t>Digital resources that are not properly curated do not remain accessible for long</a:t>
            </a:r>
          </a:p>
        </p:txBody>
      </p:sp>
      <p:graphicFrame>
        <p:nvGraphicFramePr>
          <p:cNvPr id="6" name="Content Placeholder 5"/>
          <p:cNvGraphicFramePr>
            <a:graphicFrameLocks noGrp="1"/>
          </p:cNvGraphicFramePr>
          <p:nvPr>
            <p:ph idx="1"/>
          </p:nvPr>
        </p:nvGraphicFramePr>
        <p:xfrm>
          <a:off x="657225" y="1466850"/>
          <a:ext cx="7772400" cy="4576763"/>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r>
                        <a:rPr lang="en-US" dirty="0" smtClean="0"/>
                        <a:t>Study</a:t>
                      </a:r>
                      <a:endParaRPr lang="en-US" dirty="0"/>
                    </a:p>
                  </a:txBody>
                  <a:tcPr/>
                </a:tc>
                <a:tc>
                  <a:txBody>
                    <a:bodyPr/>
                    <a:lstStyle/>
                    <a:p>
                      <a:r>
                        <a:rPr lang="en-US" dirty="0" smtClean="0"/>
                        <a:t>Resource Type</a:t>
                      </a:r>
                      <a:endParaRPr lang="en-US" dirty="0"/>
                    </a:p>
                  </a:txBody>
                  <a:tcPr/>
                </a:tc>
                <a:tc>
                  <a:txBody>
                    <a:bodyPr/>
                    <a:lstStyle/>
                    <a:p>
                      <a:r>
                        <a:rPr lang="en-US" dirty="0" smtClean="0"/>
                        <a:t>Resource Half-life</a:t>
                      </a:r>
                      <a:endParaRPr lang="en-US" dirty="0"/>
                    </a:p>
                  </a:txBody>
                  <a:tcPr/>
                </a:tc>
              </a:tr>
              <a:tr h="370840">
                <a:tc>
                  <a:txBody>
                    <a:bodyPr/>
                    <a:lstStyle/>
                    <a:p>
                      <a:pPr algn="ctr"/>
                      <a:r>
                        <a:rPr kumimoji="0" lang="en-US" sz="2000" b="0" i="0" u="none" strike="noStrike" cap="none" normalizeH="0" baseline="0" dirty="0" smtClean="0">
                          <a:ln>
                            <a:noFill/>
                          </a:ln>
                          <a:solidFill>
                            <a:schemeClr val="bg1"/>
                          </a:solidFill>
                          <a:effectLst/>
                          <a:latin typeface="Verdana" charset="0"/>
                        </a:rPr>
                        <a:t>Koehler (1999 and 2002)</a:t>
                      </a:r>
                      <a:endParaRPr lang="en-US" sz="2000" dirty="0">
                        <a:solidFill>
                          <a:schemeClr val="bg1"/>
                        </a:solidFill>
                      </a:endParaRPr>
                    </a:p>
                  </a:txBody>
                  <a:tcPr/>
                </a:tc>
                <a:tc>
                  <a:txBody>
                    <a:bodyPr/>
                    <a:lstStyle/>
                    <a:p>
                      <a:pPr algn="ctr"/>
                      <a:r>
                        <a:rPr lang="en-US" sz="2000" dirty="0" smtClean="0">
                          <a:solidFill>
                            <a:schemeClr val="bg1"/>
                          </a:solidFill>
                        </a:rPr>
                        <a:t>Random Web pages</a:t>
                      </a:r>
                      <a:endParaRPr lang="en-US" sz="2000" dirty="0">
                        <a:solidFill>
                          <a:schemeClr val="bg1"/>
                        </a:solidFill>
                      </a:endParaRPr>
                    </a:p>
                  </a:txBody>
                  <a:tcPr/>
                </a:tc>
                <a:tc>
                  <a:txBody>
                    <a:bodyPr/>
                    <a:lstStyle/>
                    <a:p>
                      <a:pPr algn="ctr"/>
                      <a:r>
                        <a:rPr lang="en-US" sz="2000" dirty="0" smtClean="0">
                          <a:solidFill>
                            <a:schemeClr val="bg1"/>
                          </a:solidFill>
                        </a:rPr>
                        <a:t>2.0</a:t>
                      </a:r>
                      <a:r>
                        <a:rPr lang="en-US" sz="2000" baseline="0" dirty="0" smtClean="0">
                          <a:solidFill>
                            <a:schemeClr val="bg1"/>
                          </a:solidFill>
                        </a:rPr>
                        <a:t> years</a:t>
                      </a:r>
                      <a:endParaRPr lang="en-US" sz="2000" dirty="0">
                        <a:solidFill>
                          <a:schemeClr val="bg1"/>
                        </a:solidFill>
                      </a:endParaRPr>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Nelson and Allen (2002)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Digital Library Object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algn="ctr"/>
                      <a:r>
                        <a:rPr lang="en-US" sz="2000" dirty="0" smtClean="0">
                          <a:solidFill>
                            <a:schemeClr val="bg1"/>
                          </a:solidFill>
                        </a:rPr>
                        <a:t>24.5 years</a:t>
                      </a:r>
                      <a:endParaRPr lang="en-US" sz="2000" dirty="0">
                        <a:solidFill>
                          <a:schemeClr val="bg1"/>
                        </a:solidFill>
                      </a:endParaRPr>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Harter and Kim (1996)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Scholarly Article Citations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1.5 years</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Rumsey (2002)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Legal Citations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1.4 years</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Verdana" charset="0"/>
                        </a:rPr>
                        <a:t>Markwell and Brooks (2002) </a:t>
                      </a:r>
                      <a:endParaRPr kumimoji="0" lang="en-US" sz="2000" b="0" i="0" u="none" strike="noStrike" cap="none" normalizeH="0" baseline="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Biological Science Education Resources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4.6 years</a:t>
                      </a:r>
                      <a:endParaRPr kumimoji="0" lang="en-US" sz="2000" b="0" i="0" u="none" strike="noStrike" cap="none" normalizeH="0" baseline="0" dirty="0" smtClean="0">
                        <a:ln>
                          <a:noFill/>
                        </a:ln>
                        <a:solidFill>
                          <a:schemeClr val="bg1"/>
                        </a:solidFill>
                        <a:effectLst/>
                        <a:latin typeface="Times New Roman" charset="0"/>
                      </a:endParaRPr>
                    </a:p>
                  </a:txBody>
                  <a:tcPr horzOverflow="overflow"/>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Verdana" charset="0"/>
                        </a:rPr>
                        <a:t>Spinellis</a:t>
                      </a:r>
                      <a:r>
                        <a:rPr kumimoji="0" lang="en-US" sz="2000" b="0" i="0" u="none" strike="noStrike" cap="none" normalizeH="0" baseline="0" dirty="0" smtClean="0">
                          <a:ln>
                            <a:noFill/>
                          </a:ln>
                          <a:solidFill>
                            <a:schemeClr val="bg1"/>
                          </a:solidFill>
                          <a:effectLst/>
                          <a:latin typeface="Verdana" charset="0"/>
                        </a:rPr>
                        <a:t> (2003)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Computer Science Citations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4.0 years</a:t>
                      </a:r>
                      <a:endParaRPr kumimoji="0" lang="en-US" sz="2000" b="0" i="0" u="none" strike="noStrike" cap="none" normalizeH="0" baseline="0" dirty="0" smtClean="0">
                        <a:ln>
                          <a:noFill/>
                        </a:ln>
                        <a:solidFill>
                          <a:schemeClr val="bg1"/>
                        </a:solidFill>
                        <a:effectLst/>
                        <a:latin typeface="Times New Roman" charset="0"/>
                      </a:endParaRPr>
                    </a:p>
                  </a:txBody>
                  <a:tcPr horzOverflow="overflow"/>
                </a:tc>
              </a:tr>
            </a:tbl>
          </a:graphicData>
        </a:graphic>
      </p:graphicFrame>
      <p:sp>
        <p:nvSpPr>
          <p:cNvPr id="31781" name="Text Box 1060"/>
          <p:cNvSpPr txBox="1">
            <a:spLocks noChangeArrowheads="1"/>
          </p:cNvSpPr>
          <p:nvPr/>
        </p:nvSpPr>
        <p:spPr bwMode="auto">
          <a:xfrm>
            <a:off x="700088" y="6369050"/>
            <a:ext cx="7650162" cy="457200"/>
          </a:xfrm>
          <a:prstGeom prst="rect">
            <a:avLst/>
          </a:prstGeom>
          <a:noFill/>
          <a:ln w="9525">
            <a:noFill/>
            <a:miter lim="800000"/>
            <a:headEnd/>
            <a:tailEnd/>
          </a:ln>
        </p:spPr>
        <p:txBody>
          <a:bodyPr wrap="none">
            <a:spAutoFit/>
          </a:bodyPr>
          <a:lstStyle/>
          <a:p>
            <a:r>
              <a:rPr lang="en-US">
                <a:solidFill>
                  <a:schemeClr val="accent1"/>
                </a:solidFill>
              </a:rPr>
              <a:t>Source: Koehler W. (2004)  Information Research, 9 (2), 174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ea typeface="ＭＳ Ｐゴシック" pitchFamily="34" charset="-128"/>
              </a:rPr>
              <a:t>Outline</a:t>
            </a:r>
          </a:p>
        </p:txBody>
      </p:sp>
      <p:sp>
        <p:nvSpPr>
          <p:cNvPr id="5123" name="Content Placeholder 2"/>
          <p:cNvSpPr>
            <a:spLocks noGrp="1"/>
          </p:cNvSpPr>
          <p:nvPr>
            <p:ph idx="1"/>
          </p:nvPr>
        </p:nvSpPr>
        <p:spPr/>
        <p:txBody>
          <a:bodyPr/>
          <a:lstStyle/>
          <a:p>
            <a:r>
              <a:rPr lang="en-US" smtClean="0">
                <a:ea typeface="ＭＳ Ｐゴシック" pitchFamily="34" charset="-128"/>
              </a:rPr>
              <a:t>CyberInfrastructure for 21</a:t>
            </a:r>
            <a:r>
              <a:rPr lang="en-US" baseline="30000" smtClean="0">
                <a:ea typeface="ＭＳ Ｐゴシック" pitchFamily="34" charset="-128"/>
              </a:rPr>
              <a:t>st</a:t>
            </a:r>
            <a:r>
              <a:rPr lang="en-US" smtClean="0">
                <a:ea typeface="ＭＳ Ｐゴシック" pitchFamily="34" charset="-128"/>
              </a:rPr>
              <a:t> Century Vision</a:t>
            </a:r>
          </a:p>
          <a:p>
            <a:r>
              <a:rPr lang="en-US" smtClean="0">
                <a:ea typeface="ＭＳ Ｐゴシック" pitchFamily="34" charset="-128"/>
              </a:rPr>
              <a:t>CyberInfrastructure within EPSCoR</a:t>
            </a:r>
          </a:p>
          <a:p>
            <a:pPr lvl="1"/>
            <a:r>
              <a:rPr lang="en-US" smtClean="0">
                <a:ea typeface="ＭＳ Ｐゴシック" pitchFamily="34" charset="-128"/>
              </a:rPr>
              <a:t>Networking</a:t>
            </a:r>
          </a:p>
          <a:p>
            <a:pPr lvl="1"/>
            <a:r>
              <a:rPr lang="en-US" smtClean="0">
                <a:ea typeface="ＭＳ Ｐゴシック" pitchFamily="34" charset="-128"/>
              </a:rPr>
              <a:t>Data Sharing</a:t>
            </a:r>
          </a:p>
          <a:p>
            <a:pPr lvl="1"/>
            <a:r>
              <a:rPr lang="en-US" smtClean="0">
                <a:ea typeface="ＭＳ Ｐゴシック" pitchFamily="34" charset="-128"/>
              </a:rPr>
              <a:t>Collaboration</a:t>
            </a:r>
          </a:p>
          <a:p>
            <a:pPr lvl="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3200" smtClean="0">
                <a:ea typeface="ＭＳ Ｐゴシック" pitchFamily="34" charset="-128"/>
              </a:rPr>
              <a:t>Digital resources that are not properly curated do not remain accessible for long</a:t>
            </a:r>
          </a:p>
        </p:txBody>
      </p:sp>
      <p:graphicFrame>
        <p:nvGraphicFramePr>
          <p:cNvPr id="6" name="Content Placeholder 5"/>
          <p:cNvGraphicFramePr>
            <a:graphicFrameLocks noGrp="1"/>
          </p:cNvGraphicFramePr>
          <p:nvPr>
            <p:ph idx="1"/>
          </p:nvPr>
        </p:nvGraphicFramePr>
        <p:xfrm>
          <a:off x="657225" y="1466850"/>
          <a:ext cx="7772400" cy="4576763"/>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r>
                        <a:rPr lang="en-US" dirty="0" smtClean="0"/>
                        <a:t>Study</a:t>
                      </a:r>
                      <a:endParaRPr lang="en-US" dirty="0"/>
                    </a:p>
                  </a:txBody>
                  <a:tcPr/>
                </a:tc>
                <a:tc>
                  <a:txBody>
                    <a:bodyPr/>
                    <a:lstStyle/>
                    <a:p>
                      <a:r>
                        <a:rPr lang="en-US" dirty="0" smtClean="0"/>
                        <a:t>Resource Type</a:t>
                      </a:r>
                      <a:endParaRPr lang="en-US" dirty="0"/>
                    </a:p>
                  </a:txBody>
                  <a:tcPr/>
                </a:tc>
                <a:tc>
                  <a:txBody>
                    <a:bodyPr/>
                    <a:lstStyle/>
                    <a:p>
                      <a:r>
                        <a:rPr lang="en-US" dirty="0" smtClean="0"/>
                        <a:t>Resource Half-life</a:t>
                      </a:r>
                      <a:endParaRPr lang="en-US" dirty="0"/>
                    </a:p>
                  </a:txBody>
                  <a:tcPr/>
                </a:tc>
              </a:tr>
              <a:tr h="370840">
                <a:tc>
                  <a:txBody>
                    <a:bodyPr/>
                    <a:lstStyle/>
                    <a:p>
                      <a:pPr algn="ctr"/>
                      <a:r>
                        <a:rPr kumimoji="0" lang="en-US" sz="2000" b="0" i="0" u="none" strike="noStrike" cap="none" normalizeH="0" baseline="0" dirty="0" smtClean="0">
                          <a:ln>
                            <a:noFill/>
                          </a:ln>
                          <a:solidFill>
                            <a:schemeClr val="bg1"/>
                          </a:solidFill>
                          <a:effectLst/>
                          <a:latin typeface="Verdana" charset="0"/>
                        </a:rPr>
                        <a:t>Koehler (1999 and 2002)</a:t>
                      </a:r>
                      <a:endParaRPr lang="en-US" sz="2000" dirty="0">
                        <a:solidFill>
                          <a:schemeClr val="bg1"/>
                        </a:solidFill>
                      </a:endParaRPr>
                    </a:p>
                  </a:txBody>
                  <a:tcPr/>
                </a:tc>
                <a:tc>
                  <a:txBody>
                    <a:bodyPr/>
                    <a:lstStyle/>
                    <a:p>
                      <a:pPr algn="ctr"/>
                      <a:r>
                        <a:rPr lang="en-US" sz="2000" dirty="0" smtClean="0">
                          <a:solidFill>
                            <a:schemeClr val="bg1"/>
                          </a:solidFill>
                        </a:rPr>
                        <a:t>Random Web pages</a:t>
                      </a:r>
                      <a:endParaRPr lang="en-US" sz="2000" dirty="0">
                        <a:solidFill>
                          <a:schemeClr val="bg1"/>
                        </a:solidFill>
                      </a:endParaRPr>
                    </a:p>
                  </a:txBody>
                  <a:tcPr/>
                </a:tc>
                <a:tc>
                  <a:txBody>
                    <a:bodyPr/>
                    <a:lstStyle/>
                    <a:p>
                      <a:pPr algn="ctr"/>
                      <a:r>
                        <a:rPr lang="en-US" sz="2000" dirty="0" smtClean="0">
                          <a:solidFill>
                            <a:schemeClr val="bg1"/>
                          </a:solidFill>
                        </a:rPr>
                        <a:t>2.0</a:t>
                      </a:r>
                      <a:r>
                        <a:rPr lang="en-US" sz="2000" baseline="0" dirty="0" smtClean="0">
                          <a:solidFill>
                            <a:schemeClr val="bg1"/>
                          </a:solidFill>
                        </a:rPr>
                        <a:t> years</a:t>
                      </a:r>
                      <a:endParaRPr lang="en-US" sz="2000" dirty="0">
                        <a:solidFill>
                          <a:schemeClr val="bg1"/>
                        </a:solidFill>
                      </a:endParaRPr>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Nelson and Allen (2002)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Digital Library Object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algn="ctr"/>
                      <a:r>
                        <a:rPr lang="en-US" sz="2000" dirty="0" smtClean="0">
                          <a:solidFill>
                            <a:schemeClr val="bg1"/>
                          </a:solidFill>
                        </a:rPr>
                        <a:t>24.5 years</a:t>
                      </a:r>
                      <a:endParaRPr lang="en-US" sz="2000" dirty="0">
                        <a:solidFill>
                          <a:schemeClr val="bg1"/>
                        </a:solidFill>
                      </a:endParaRPr>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Harter and Kim (1996)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Scholarly Article Citations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1.5 years</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Rumsey (2002)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Legal Citations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1.4 years</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Verdana" charset="0"/>
                        </a:rPr>
                        <a:t>Markwell and Brooks (2002) </a:t>
                      </a:r>
                      <a:endParaRPr kumimoji="0" lang="en-US" sz="2000" b="0" i="0" u="none" strike="noStrike" cap="none" normalizeH="0" baseline="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Biological Science Education Resources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4.6 years</a:t>
                      </a:r>
                      <a:endParaRPr kumimoji="0" lang="en-US" sz="2000" b="0" i="0" u="none" strike="noStrike" cap="none" normalizeH="0" baseline="0" dirty="0" smtClean="0">
                        <a:ln>
                          <a:noFill/>
                        </a:ln>
                        <a:solidFill>
                          <a:schemeClr val="bg1"/>
                        </a:solidFill>
                        <a:effectLst/>
                        <a:latin typeface="Times New Roman" charset="0"/>
                      </a:endParaRPr>
                    </a:p>
                  </a:txBody>
                  <a:tcPr horzOverflow="overflow"/>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Verdana" charset="0"/>
                        </a:rPr>
                        <a:t>Spinellis</a:t>
                      </a:r>
                      <a:r>
                        <a:rPr kumimoji="0" lang="en-US" sz="2000" b="0" i="0" u="none" strike="noStrike" cap="none" normalizeH="0" baseline="0" dirty="0" smtClean="0">
                          <a:ln>
                            <a:noFill/>
                          </a:ln>
                          <a:solidFill>
                            <a:schemeClr val="bg1"/>
                          </a:solidFill>
                          <a:effectLst/>
                          <a:latin typeface="Verdana" charset="0"/>
                        </a:rPr>
                        <a:t> (2003)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Computer Science Citations </a:t>
                      </a:r>
                      <a:endParaRPr kumimoji="0" lang="en-US" sz="2000" b="0" i="0" u="none" strike="noStrike" cap="none" normalizeH="0" baseline="0" dirty="0" smtClean="0">
                        <a:ln>
                          <a:noFill/>
                        </a:ln>
                        <a:solidFill>
                          <a:schemeClr val="bg1"/>
                        </a:solidFill>
                        <a:effectLst/>
                        <a:latin typeface="Times New Roman"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charset="0"/>
                        </a:rPr>
                        <a:t>4.0 years</a:t>
                      </a:r>
                      <a:endParaRPr kumimoji="0" lang="en-US" sz="2000" b="0" i="0" u="none" strike="noStrike" cap="none" normalizeH="0" baseline="0" dirty="0" smtClean="0">
                        <a:ln>
                          <a:noFill/>
                        </a:ln>
                        <a:solidFill>
                          <a:schemeClr val="bg1"/>
                        </a:solidFill>
                        <a:effectLst/>
                        <a:latin typeface="Times New Roman" charset="0"/>
                      </a:endParaRPr>
                    </a:p>
                  </a:txBody>
                  <a:tcPr horzOverflow="overflow"/>
                </a:tc>
              </a:tr>
            </a:tbl>
          </a:graphicData>
        </a:graphic>
      </p:graphicFrame>
      <p:sp>
        <p:nvSpPr>
          <p:cNvPr id="32805" name="Text Box 1060"/>
          <p:cNvSpPr txBox="1">
            <a:spLocks noChangeArrowheads="1"/>
          </p:cNvSpPr>
          <p:nvPr/>
        </p:nvSpPr>
        <p:spPr bwMode="auto">
          <a:xfrm>
            <a:off x="700088" y="6369050"/>
            <a:ext cx="7650162" cy="457200"/>
          </a:xfrm>
          <a:prstGeom prst="rect">
            <a:avLst/>
          </a:prstGeom>
          <a:noFill/>
          <a:ln w="9525">
            <a:noFill/>
            <a:miter lim="800000"/>
            <a:headEnd/>
            <a:tailEnd/>
          </a:ln>
        </p:spPr>
        <p:txBody>
          <a:bodyPr wrap="none">
            <a:spAutoFit/>
          </a:bodyPr>
          <a:lstStyle/>
          <a:p>
            <a:r>
              <a:rPr lang="en-US">
                <a:solidFill>
                  <a:schemeClr val="accent1"/>
                </a:solidFill>
              </a:rPr>
              <a:t>Source: Koehler W. (2004)  Information Research, 9 (2), 174</a:t>
            </a:r>
          </a:p>
        </p:txBody>
      </p:sp>
      <p:sp>
        <p:nvSpPr>
          <p:cNvPr id="32806" name="Rectangle 4"/>
          <p:cNvSpPr>
            <a:spLocks noChangeArrowheads="1"/>
          </p:cNvSpPr>
          <p:nvPr/>
        </p:nvSpPr>
        <p:spPr bwMode="auto">
          <a:xfrm>
            <a:off x="682625" y="2541588"/>
            <a:ext cx="7732713" cy="728662"/>
          </a:xfrm>
          <a:prstGeom prst="rect">
            <a:avLst/>
          </a:prstGeom>
          <a:noFill/>
          <a:ln w="63500" algn="ctr">
            <a:solidFill>
              <a:srgbClr val="FF0000"/>
            </a:solidFill>
            <a:round/>
            <a:headEnd type="none" w="sm" len="sm"/>
            <a:tailEnd type="none" w="sm" len="sm"/>
          </a:ln>
        </p:spPr>
        <p:txBody>
          <a:bodyPr wrap="none"/>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4"/>
          <p:cNvSpPr>
            <a:spLocks noChangeArrowheads="1"/>
          </p:cNvSpPr>
          <p:nvPr/>
        </p:nvSpPr>
        <p:spPr bwMode="auto">
          <a:xfrm>
            <a:off x="825500" y="811213"/>
            <a:ext cx="7788275" cy="5308600"/>
          </a:xfrm>
          <a:prstGeom prst="rect">
            <a:avLst/>
          </a:prstGeom>
          <a:solidFill>
            <a:srgbClr val="FFFFFF"/>
          </a:solidFill>
          <a:ln w="12700" algn="ctr">
            <a:solidFill>
              <a:schemeClr val="tx1"/>
            </a:solidFill>
            <a:round/>
            <a:headEnd type="none" w="sm" len="sm"/>
            <a:tailEnd type="none" w="sm" len="sm"/>
          </a:ln>
        </p:spPr>
        <p:txBody>
          <a:bodyPr wrap="none"/>
          <a:lstStyle/>
          <a:p>
            <a:pPr algn="ctr"/>
            <a:endParaRPr lang="en-US"/>
          </a:p>
        </p:txBody>
      </p:sp>
      <p:sp>
        <p:nvSpPr>
          <p:cNvPr id="33795" name="Title 5"/>
          <p:cNvSpPr>
            <a:spLocks noGrp="1"/>
          </p:cNvSpPr>
          <p:nvPr>
            <p:ph type="title"/>
          </p:nvPr>
        </p:nvSpPr>
        <p:spPr>
          <a:xfrm>
            <a:off x="0" y="152400"/>
            <a:ext cx="9144000" cy="838200"/>
          </a:xfrm>
        </p:spPr>
        <p:txBody>
          <a:bodyPr/>
          <a:lstStyle/>
          <a:p>
            <a:r>
              <a:rPr lang="en-US" smtClean="0">
                <a:ea typeface="ＭＳ Ｐゴシック" pitchFamily="34" charset="-128"/>
              </a:rPr>
              <a:t>	Poor Data Practices</a:t>
            </a:r>
          </a:p>
        </p:txBody>
      </p:sp>
      <p:grpSp>
        <p:nvGrpSpPr>
          <p:cNvPr id="33796" name="Group 3"/>
          <p:cNvGrpSpPr>
            <a:grpSpLocks/>
          </p:cNvGrpSpPr>
          <p:nvPr/>
        </p:nvGrpSpPr>
        <p:grpSpPr bwMode="auto">
          <a:xfrm>
            <a:off x="1363663" y="1295400"/>
            <a:ext cx="6546850" cy="4178300"/>
            <a:chOff x="908" y="1304"/>
            <a:chExt cx="4124" cy="2632"/>
          </a:xfrm>
        </p:grpSpPr>
        <p:sp>
          <p:nvSpPr>
            <p:cNvPr id="33812" name="Line 4"/>
            <p:cNvSpPr>
              <a:spLocks noChangeShapeType="1"/>
            </p:cNvSpPr>
            <p:nvPr/>
          </p:nvSpPr>
          <p:spPr bwMode="auto">
            <a:xfrm>
              <a:off x="912" y="1304"/>
              <a:ext cx="0" cy="2624"/>
            </a:xfrm>
            <a:prstGeom prst="line">
              <a:avLst/>
            </a:prstGeom>
            <a:noFill/>
            <a:ln w="38100">
              <a:solidFill>
                <a:schemeClr val="tx1"/>
              </a:solidFill>
              <a:round/>
              <a:headEnd/>
              <a:tailEnd/>
            </a:ln>
          </p:spPr>
          <p:txBody>
            <a:bodyPr wrap="none" anchor="ctr"/>
            <a:lstStyle/>
            <a:p>
              <a:endParaRPr lang="en-US"/>
            </a:p>
          </p:txBody>
        </p:sp>
        <p:sp>
          <p:nvSpPr>
            <p:cNvPr id="33813" name="Line 5"/>
            <p:cNvSpPr>
              <a:spLocks noChangeShapeType="1"/>
            </p:cNvSpPr>
            <p:nvPr/>
          </p:nvSpPr>
          <p:spPr bwMode="auto">
            <a:xfrm>
              <a:off x="920" y="3936"/>
              <a:ext cx="4112" cy="0"/>
            </a:xfrm>
            <a:prstGeom prst="line">
              <a:avLst/>
            </a:prstGeom>
            <a:noFill/>
            <a:ln w="38100">
              <a:solidFill>
                <a:schemeClr val="tx1"/>
              </a:solidFill>
              <a:round/>
              <a:headEnd/>
              <a:tailEnd/>
            </a:ln>
          </p:spPr>
          <p:txBody>
            <a:bodyPr wrap="none" anchor="ctr"/>
            <a:lstStyle/>
            <a:p>
              <a:endParaRPr lang="en-US"/>
            </a:p>
          </p:txBody>
        </p:sp>
        <p:sp>
          <p:nvSpPr>
            <p:cNvPr id="33814" name="Arc 6"/>
            <p:cNvSpPr>
              <a:spLocks/>
            </p:cNvSpPr>
            <p:nvPr/>
          </p:nvSpPr>
          <p:spPr bwMode="auto">
            <a:xfrm rot="-10680000">
              <a:off x="1140" y="1427"/>
              <a:ext cx="1867" cy="1243"/>
            </a:xfrm>
            <a:custGeom>
              <a:avLst/>
              <a:gdLst>
                <a:gd name="T0" fmla="*/ 0 w 21612"/>
                <a:gd name="T1" fmla="*/ 0 h 21793"/>
                <a:gd name="T2" fmla="*/ 0 w 21612"/>
                <a:gd name="T3" fmla="*/ 0 h 21793"/>
                <a:gd name="T4" fmla="*/ 0 w 21612"/>
                <a:gd name="T5" fmla="*/ 0 h 21793"/>
                <a:gd name="T6" fmla="*/ 0 60000 65536"/>
                <a:gd name="T7" fmla="*/ 0 60000 65536"/>
                <a:gd name="T8" fmla="*/ 0 60000 65536"/>
                <a:gd name="T9" fmla="*/ 0 w 21612"/>
                <a:gd name="T10" fmla="*/ 0 h 21793"/>
                <a:gd name="T11" fmla="*/ 21612 w 21612"/>
                <a:gd name="T12" fmla="*/ 21793 h 21793"/>
              </a:gdLst>
              <a:ahLst/>
              <a:cxnLst>
                <a:cxn ang="T6">
                  <a:pos x="T0" y="T1"/>
                </a:cxn>
                <a:cxn ang="T7">
                  <a:pos x="T2" y="T3"/>
                </a:cxn>
                <a:cxn ang="T8">
                  <a:pos x="T4" y="T5"/>
                </a:cxn>
              </a:cxnLst>
              <a:rect l="T9" t="T10" r="T11" b="T12"/>
              <a:pathLst>
                <a:path w="21612" h="21793" fill="none" extrusionOk="0">
                  <a:moveTo>
                    <a:pt x="0" y="0"/>
                  </a:moveTo>
                  <a:cubicBezTo>
                    <a:pt x="4" y="0"/>
                    <a:pt x="8" y="-1"/>
                    <a:pt x="12" y="-1"/>
                  </a:cubicBezTo>
                  <a:cubicBezTo>
                    <a:pt x="11941" y="0"/>
                    <a:pt x="21612" y="9670"/>
                    <a:pt x="21612" y="21600"/>
                  </a:cubicBezTo>
                  <a:cubicBezTo>
                    <a:pt x="21612" y="21664"/>
                    <a:pt x="21611" y="21728"/>
                    <a:pt x="21611" y="21793"/>
                  </a:cubicBezTo>
                </a:path>
                <a:path w="21612" h="21793" stroke="0" extrusionOk="0">
                  <a:moveTo>
                    <a:pt x="0" y="0"/>
                  </a:moveTo>
                  <a:cubicBezTo>
                    <a:pt x="4" y="0"/>
                    <a:pt x="8" y="-1"/>
                    <a:pt x="12" y="-1"/>
                  </a:cubicBezTo>
                  <a:cubicBezTo>
                    <a:pt x="11941" y="0"/>
                    <a:pt x="21612" y="9670"/>
                    <a:pt x="21612" y="21600"/>
                  </a:cubicBezTo>
                  <a:cubicBezTo>
                    <a:pt x="21612" y="21664"/>
                    <a:pt x="21611" y="21728"/>
                    <a:pt x="21611" y="21793"/>
                  </a:cubicBezTo>
                  <a:lnTo>
                    <a:pt x="12" y="21600"/>
                  </a:lnTo>
                  <a:close/>
                </a:path>
              </a:pathLst>
            </a:custGeom>
            <a:noFill/>
            <a:ln w="38100" cap="rnd">
              <a:solidFill>
                <a:schemeClr val="tx1"/>
              </a:solidFill>
              <a:round/>
              <a:headEnd/>
              <a:tailEnd/>
            </a:ln>
          </p:spPr>
          <p:txBody>
            <a:bodyPr wrap="none" anchor="ctr"/>
            <a:lstStyle/>
            <a:p>
              <a:endParaRPr lang="en-US"/>
            </a:p>
          </p:txBody>
        </p:sp>
        <p:sp>
          <p:nvSpPr>
            <p:cNvPr id="33815" name="Arc 7"/>
            <p:cNvSpPr>
              <a:spLocks/>
            </p:cNvSpPr>
            <p:nvPr/>
          </p:nvSpPr>
          <p:spPr bwMode="auto">
            <a:xfrm rot="-10680000">
              <a:off x="2968" y="2741"/>
              <a:ext cx="1859" cy="848"/>
            </a:xfrm>
            <a:custGeom>
              <a:avLst/>
              <a:gdLst>
                <a:gd name="T0" fmla="*/ 0 w 21600"/>
                <a:gd name="T1" fmla="*/ 0 h 17765"/>
                <a:gd name="T2" fmla="*/ 0 w 21600"/>
                <a:gd name="T3" fmla="*/ 0 h 17765"/>
                <a:gd name="T4" fmla="*/ 0 w 21600"/>
                <a:gd name="T5" fmla="*/ 0 h 17765"/>
                <a:gd name="T6" fmla="*/ 0 60000 65536"/>
                <a:gd name="T7" fmla="*/ 0 60000 65536"/>
                <a:gd name="T8" fmla="*/ 0 60000 65536"/>
                <a:gd name="T9" fmla="*/ 0 w 21600"/>
                <a:gd name="T10" fmla="*/ 0 h 17765"/>
                <a:gd name="T11" fmla="*/ 21600 w 21600"/>
                <a:gd name="T12" fmla="*/ 17765 h 17765"/>
              </a:gdLst>
              <a:ahLst/>
              <a:cxnLst>
                <a:cxn ang="T6">
                  <a:pos x="T0" y="T1"/>
                </a:cxn>
                <a:cxn ang="T7">
                  <a:pos x="T2" y="T3"/>
                </a:cxn>
                <a:cxn ang="T8">
                  <a:pos x="T4" y="T5"/>
                </a:cxn>
              </a:cxnLst>
              <a:rect l="T9" t="T10" r="T11" b="T12"/>
              <a:pathLst>
                <a:path w="21600" h="17765" fill="none" extrusionOk="0">
                  <a:moveTo>
                    <a:pt x="12286" y="0"/>
                  </a:moveTo>
                  <a:cubicBezTo>
                    <a:pt x="18113" y="4029"/>
                    <a:pt x="21593" y="10660"/>
                    <a:pt x="21599" y="17744"/>
                  </a:cubicBezTo>
                </a:path>
                <a:path w="21600" h="17765" stroke="0" extrusionOk="0">
                  <a:moveTo>
                    <a:pt x="12286" y="0"/>
                  </a:moveTo>
                  <a:cubicBezTo>
                    <a:pt x="18113" y="4029"/>
                    <a:pt x="21593" y="10660"/>
                    <a:pt x="21599" y="17744"/>
                  </a:cubicBezTo>
                  <a:lnTo>
                    <a:pt x="0" y="17765"/>
                  </a:lnTo>
                  <a:close/>
                </a:path>
              </a:pathLst>
            </a:custGeom>
            <a:noFill/>
            <a:ln w="38100" cap="rnd">
              <a:solidFill>
                <a:schemeClr val="tx1"/>
              </a:solidFill>
              <a:round/>
              <a:headEnd/>
              <a:tailEnd/>
            </a:ln>
          </p:spPr>
          <p:txBody>
            <a:bodyPr wrap="none" anchor="ctr"/>
            <a:lstStyle/>
            <a:p>
              <a:endParaRPr lang="en-US"/>
            </a:p>
          </p:txBody>
        </p:sp>
        <p:sp>
          <p:nvSpPr>
            <p:cNvPr id="33816" name="Arc 8"/>
            <p:cNvSpPr>
              <a:spLocks/>
            </p:cNvSpPr>
            <p:nvPr/>
          </p:nvSpPr>
          <p:spPr bwMode="auto">
            <a:xfrm>
              <a:off x="3762" y="3592"/>
              <a:ext cx="945" cy="3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77" y="21599"/>
                  </a:moveTo>
                  <a:cubicBezTo>
                    <a:pt x="9656" y="21587"/>
                    <a:pt x="-1" y="11920"/>
                    <a:pt x="-1" y="-1"/>
                  </a:cubicBezTo>
                </a:path>
                <a:path w="21600" h="21600" stroke="0" extrusionOk="0">
                  <a:moveTo>
                    <a:pt x="21577" y="21599"/>
                  </a:moveTo>
                  <a:cubicBezTo>
                    <a:pt x="9656" y="21587"/>
                    <a:pt x="-1" y="11920"/>
                    <a:pt x="-1" y="-1"/>
                  </a:cubicBezTo>
                  <a:lnTo>
                    <a:pt x="21600" y="0"/>
                  </a:lnTo>
                  <a:close/>
                </a:path>
              </a:pathLst>
            </a:custGeom>
            <a:noFill/>
            <a:ln w="38100" cap="rnd">
              <a:solidFill>
                <a:schemeClr val="tx1"/>
              </a:solidFill>
              <a:round/>
              <a:headEnd/>
              <a:tailEnd/>
            </a:ln>
          </p:spPr>
          <p:txBody>
            <a:bodyPr wrap="none" anchor="ctr"/>
            <a:lstStyle/>
            <a:p>
              <a:endParaRPr lang="en-US"/>
            </a:p>
          </p:txBody>
        </p:sp>
        <p:sp>
          <p:nvSpPr>
            <p:cNvPr id="33817" name="Arc 9"/>
            <p:cNvSpPr>
              <a:spLocks/>
            </p:cNvSpPr>
            <p:nvPr/>
          </p:nvSpPr>
          <p:spPr bwMode="auto">
            <a:xfrm rot="10800000">
              <a:off x="2307" y="2621"/>
              <a:ext cx="275" cy="1302"/>
            </a:xfrm>
            <a:custGeom>
              <a:avLst/>
              <a:gdLst>
                <a:gd name="T0" fmla="*/ 0 w 21600"/>
                <a:gd name="T1" fmla="*/ 0 h 21369"/>
                <a:gd name="T2" fmla="*/ 0 w 21600"/>
                <a:gd name="T3" fmla="*/ 0 h 21369"/>
                <a:gd name="T4" fmla="*/ 0 w 21600"/>
                <a:gd name="T5" fmla="*/ 0 h 21369"/>
                <a:gd name="T6" fmla="*/ 0 60000 65536"/>
                <a:gd name="T7" fmla="*/ 0 60000 65536"/>
                <a:gd name="T8" fmla="*/ 0 60000 65536"/>
                <a:gd name="T9" fmla="*/ 0 w 21600"/>
                <a:gd name="T10" fmla="*/ 0 h 21369"/>
                <a:gd name="T11" fmla="*/ 21600 w 21600"/>
                <a:gd name="T12" fmla="*/ 21369 h 21369"/>
              </a:gdLst>
              <a:ahLst/>
              <a:cxnLst>
                <a:cxn ang="T6">
                  <a:pos x="T0" y="T1"/>
                </a:cxn>
                <a:cxn ang="T7">
                  <a:pos x="T2" y="T3"/>
                </a:cxn>
                <a:cxn ang="T8">
                  <a:pos x="T4" y="T5"/>
                </a:cxn>
              </a:cxnLst>
              <a:rect l="T9" t="T10" r="T11" b="T12"/>
              <a:pathLst>
                <a:path w="21600" h="21369" fill="none" extrusionOk="0">
                  <a:moveTo>
                    <a:pt x="3147" y="-1"/>
                  </a:moveTo>
                  <a:cubicBezTo>
                    <a:pt x="13746" y="1560"/>
                    <a:pt x="21600" y="10655"/>
                    <a:pt x="21600" y="21369"/>
                  </a:cubicBezTo>
                </a:path>
                <a:path w="21600" h="21369" stroke="0" extrusionOk="0">
                  <a:moveTo>
                    <a:pt x="3147" y="-1"/>
                  </a:moveTo>
                  <a:cubicBezTo>
                    <a:pt x="13746" y="1560"/>
                    <a:pt x="21600" y="10655"/>
                    <a:pt x="21600" y="21369"/>
                  </a:cubicBezTo>
                  <a:lnTo>
                    <a:pt x="0" y="21369"/>
                  </a:lnTo>
                  <a:close/>
                </a:path>
              </a:pathLst>
            </a:custGeom>
            <a:noFill/>
            <a:ln w="38100" cap="rnd">
              <a:solidFill>
                <a:schemeClr val="tx1"/>
              </a:solidFill>
              <a:prstDash val="lgDash"/>
              <a:round/>
              <a:headEnd/>
              <a:tailEnd/>
            </a:ln>
          </p:spPr>
          <p:txBody>
            <a:bodyPr wrap="none" anchor="ctr"/>
            <a:lstStyle/>
            <a:p>
              <a:endParaRPr lang="en-US"/>
            </a:p>
          </p:txBody>
        </p:sp>
        <p:sp>
          <p:nvSpPr>
            <p:cNvPr id="33818" name="Line 10"/>
            <p:cNvSpPr>
              <a:spLocks noChangeShapeType="1"/>
            </p:cNvSpPr>
            <p:nvPr/>
          </p:nvSpPr>
          <p:spPr bwMode="auto">
            <a:xfrm flipH="1">
              <a:off x="908" y="1384"/>
              <a:ext cx="248" cy="0"/>
            </a:xfrm>
            <a:prstGeom prst="line">
              <a:avLst/>
            </a:prstGeom>
            <a:noFill/>
            <a:ln w="38100">
              <a:solidFill>
                <a:schemeClr val="tx1"/>
              </a:solidFill>
              <a:round/>
              <a:headEnd/>
              <a:tailEnd/>
            </a:ln>
          </p:spPr>
          <p:txBody>
            <a:bodyPr wrap="none" anchor="ctr"/>
            <a:lstStyle/>
            <a:p>
              <a:endParaRPr lang="en-US"/>
            </a:p>
          </p:txBody>
        </p:sp>
      </p:grpSp>
      <p:sp>
        <p:nvSpPr>
          <p:cNvPr id="33797" name="Line 19"/>
          <p:cNvSpPr>
            <a:spLocks noChangeShapeType="1"/>
          </p:cNvSpPr>
          <p:nvPr/>
        </p:nvSpPr>
        <p:spPr bwMode="auto">
          <a:xfrm flipV="1">
            <a:off x="1839913" y="1117600"/>
            <a:ext cx="584200" cy="330200"/>
          </a:xfrm>
          <a:prstGeom prst="line">
            <a:avLst/>
          </a:prstGeom>
          <a:noFill/>
          <a:ln w="25400">
            <a:solidFill>
              <a:schemeClr val="tx1"/>
            </a:solidFill>
            <a:round/>
            <a:headEnd type="triangle" w="med" len="med"/>
            <a:tailEnd/>
          </a:ln>
        </p:spPr>
        <p:txBody>
          <a:bodyPr wrap="none" anchor="ctr"/>
          <a:lstStyle/>
          <a:p>
            <a:endParaRPr lang="en-US"/>
          </a:p>
        </p:txBody>
      </p:sp>
      <p:sp>
        <p:nvSpPr>
          <p:cNvPr id="33798" name="Line 20"/>
          <p:cNvSpPr>
            <a:spLocks noChangeShapeType="1"/>
          </p:cNvSpPr>
          <p:nvPr/>
        </p:nvSpPr>
        <p:spPr bwMode="auto">
          <a:xfrm flipV="1">
            <a:off x="1992313" y="1651000"/>
            <a:ext cx="736600" cy="330200"/>
          </a:xfrm>
          <a:prstGeom prst="line">
            <a:avLst/>
          </a:prstGeom>
          <a:noFill/>
          <a:ln w="25400">
            <a:solidFill>
              <a:schemeClr val="tx1"/>
            </a:solidFill>
            <a:round/>
            <a:headEnd type="triangle" w="med" len="med"/>
            <a:tailEnd/>
          </a:ln>
        </p:spPr>
        <p:txBody>
          <a:bodyPr wrap="none" anchor="ctr"/>
          <a:lstStyle/>
          <a:p>
            <a:endParaRPr lang="en-US"/>
          </a:p>
        </p:txBody>
      </p:sp>
      <p:sp>
        <p:nvSpPr>
          <p:cNvPr id="33799" name="Line 21"/>
          <p:cNvSpPr>
            <a:spLocks noChangeShapeType="1"/>
          </p:cNvSpPr>
          <p:nvPr/>
        </p:nvSpPr>
        <p:spPr bwMode="auto">
          <a:xfrm flipV="1">
            <a:off x="2859088" y="2413000"/>
            <a:ext cx="508000" cy="482600"/>
          </a:xfrm>
          <a:prstGeom prst="line">
            <a:avLst/>
          </a:prstGeom>
          <a:noFill/>
          <a:ln w="25400">
            <a:solidFill>
              <a:schemeClr val="tx1"/>
            </a:solidFill>
            <a:round/>
            <a:headEnd type="triangle" w="med" len="med"/>
            <a:tailEnd/>
          </a:ln>
        </p:spPr>
        <p:txBody>
          <a:bodyPr wrap="none" anchor="ctr"/>
          <a:lstStyle/>
          <a:p>
            <a:endParaRPr lang="en-US"/>
          </a:p>
        </p:txBody>
      </p:sp>
      <p:sp>
        <p:nvSpPr>
          <p:cNvPr id="33800" name="Rectangle 13"/>
          <p:cNvSpPr>
            <a:spLocks noChangeArrowheads="1"/>
          </p:cNvSpPr>
          <p:nvPr/>
        </p:nvSpPr>
        <p:spPr bwMode="auto">
          <a:xfrm>
            <a:off x="2362200" y="901700"/>
            <a:ext cx="2511425" cy="393700"/>
          </a:xfrm>
          <a:prstGeom prst="rect">
            <a:avLst/>
          </a:prstGeom>
          <a:noFill/>
          <a:ln w="12700">
            <a:noFill/>
            <a:miter lim="800000"/>
            <a:headEnd/>
            <a:tailEnd/>
          </a:ln>
        </p:spPr>
        <p:txBody>
          <a:bodyPr lIns="90488" tIns="44450" rIns="90488" bIns="44450">
            <a:spAutoFit/>
          </a:bodyPr>
          <a:lstStyle/>
          <a:p>
            <a:pPr eaLnBrk="0" hangingPunct="0"/>
            <a:r>
              <a:rPr lang="en-US" sz="2000" b="1"/>
              <a:t>Time of publication</a:t>
            </a:r>
            <a:endParaRPr lang="en-US" sz="2000"/>
          </a:p>
        </p:txBody>
      </p:sp>
      <p:sp>
        <p:nvSpPr>
          <p:cNvPr id="33801" name="Rectangle 14"/>
          <p:cNvSpPr>
            <a:spLocks noChangeArrowheads="1"/>
          </p:cNvSpPr>
          <p:nvPr/>
        </p:nvSpPr>
        <p:spPr bwMode="auto">
          <a:xfrm>
            <a:off x="2725738" y="1390650"/>
            <a:ext cx="2027237" cy="393700"/>
          </a:xfrm>
          <a:prstGeom prst="rect">
            <a:avLst/>
          </a:prstGeom>
          <a:noFill/>
          <a:ln w="12700">
            <a:noFill/>
            <a:miter lim="800000"/>
            <a:headEnd/>
            <a:tailEnd/>
          </a:ln>
        </p:spPr>
        <p:txBody>
          <a:bodyPr wrap="none" lIns="90488" tIns="44450" rIns="90488" bIns="44450">
            <a:spAutoFit/>
          </a:bodyPr>
          <a:lstStyle/>
          <a:p>
            <a:pPr eaLnBrk="0" hangingPunct="0"/>
            <a:r>
              <a:rPr lang="en-US" sz="2000" b="1"/>
              <a:t>Specific details</a:t>
            </a:r>
            <a:endParaRPr lang="en-US" sz="2000"/>
          </a:p>
        </p:txBody>
      </p:sp>
      <p:sp>
        <p:nvSpPr>
          <p:cNvPr id="33802" name="Rectangle 15"/>
          <p:cNvSpPr>
            <a:spLocks noChangeArrowheads="1"/>
          </p:cNvSpPr>
          <p:nvPr/>
        </p:nvSpPr>
        <p:spPr bwMode="auto">
          <a:xfrm>
            <a:off x="3359150" y="2000250"/>
            <a:ext cx="1998663" cy="393700"/>
          </a:xfrm>
          <a:prstGeom prst="rect">
            <a:avLst/>
          </a:prstGeom>
          <a:noFill/>
          <a:ln w="12700">
            <a:noFill/>
            <a:miter lim="800000"/>
            <a:headEnd/>
            <a:tailEnd/>
          </a:ln>
        </p:spPr>
        <p:txBody>
          <a:bodyPr wrap="none" lIns="90488" tIns="44450" rIns="90488" bIns="44450">
            <a:spAutoFit/>
          </a:bodyPr>
          <a:lstStyle/>
          <a:p>
            <a:pPr eaLnBrk="0" hangingPunct="0"/>
            <a:r>
              <a:rPr lang="en-US" sz="2000" b="1"/>
              <a:t>General details</a:t>
            </a:r>
            <a:endParaRPr lang="en-US" sz="2000"/>
          </a:p>
        </p:txBody>
      </p:sp>
      <p:sp>
        <p:nvSpPr>
          <p:cNvPr id="33803" name="Line 22"/>
          <p:cNvSpPr>
            <a:spLocks noChangeShapeType="1"/>
          </p:cNvSpPr>
          <p:nvPr/>
        </p:nvSpPr>
        <p:spPr bwMode="auto">
          <a:xfrm flipV="1">
            <a:off x="4797425" y="3065463"/>
            <a:ext cx="508000" cy="406400"/>
          </a:xfrm>
          <a:prstGeom prst="line">
            <a:avLst/>
          </a:prstGeom>
          <a:noFill/>
          <a:ln w="25400">
            <a:solidFill>
              <a:schemeClr val="tx1"/>
            </a:solidFill>
            <a:round/>
            <a:headEnd type="triangle" w="med" len="med"/>
            <a:tailEnd/>
          </a:ln>
        </p:spPr>
        <p:txBody>
          <a:bodyPr wrap="none" anchor="ctr"/>
          <a:lstStyle/>
          <a:p>
            <a:endParaRPr lang="en-US"/>
          </a:p>
        </p:txBody>
      </p:sp>
      <p:sp>
        <p:nvSpPr>
          <p:cNvPr id="33804" name="Rectangle 17"/>
          <p:cNvSpPr>
            <a:spLocks noChangeArrowheads="1"/>
          </p:cNvSpPr>
          <p:nvPr/>
        </p:nvSpPr>
        <p:spPr bwMode="auto">
          <a:xfrm>
            <a:off x="5345113" y="2762250"/>
            <a:ext cx="1903412" cy="698500"/>
          </a:xfrm>
          <a:prstGeom prst="rect">
            <a:avLst/>
          </a:prstGeom>
          <a:noFill/>
          <a:ln w="12700">
            <a:noFill/>
            <a:miter lim="800000"/>
            <a:headEnd/>
            <a:tailEnd/>
          </a:ln>
        </p:spPr>
        <p:txBody>
          <a:bodyPr wrap="none" lIns="90488" tIns="44450" rIns="90488" bIns="44450">
            <a:spAutoFit/>
          </a:bodyPr>
          <a:lstStyle/>
          <a:p>
            <a:pPr eaLnBrk="0" hangingPunct="0"/>
            <a:r>
              <a:rPr lang="en-US" sz="2000" b="1"/>
              <a:t>Retirement or </a:t>
            </a:r>
          </a:p>
          <a:p>
            <a:pPr eaLnBrk="0" hangingPunct="0"/>
            <a:r>
              <a:rPr lang="en-US" sz="2000" b="1"/>
              <a:t>career change</a:t>
            </a:r>
          </a:p>
        </p:txBody>
      </p:sp>
      <p:sp>
        <p:nvSpPr>
          <p:cNvPr id="33805" name="Line 23"/>
          <p:cNvSpPr>
            <a:spLocks noChangeShapeType="1"/>
          </p:cNvSpPr>
          <p:nvPr/>
        </p:nvSpPr>
        <p:spPr bwMode="auto">
          <a:xfrm flipV="1">
            <a:off x="5954713" y="4546600"/>
            <a:ext cx="736600" cy="330200"/>
          </a:xfrm>
          <a:prstGeom prst="line">
            <a:avLst/>
          </a:prstGeom>
          <a:noFill/>
          <a:ln w="25400">
            <a:solidFill>
              <a:schemeClr val="tx1"/>
            </a:solidFill>
            <a:round/>
            <a:headEnd type="triangle" w="med" len="med"/>
            <a:tailEnd/>
          </a:ln>
        </p:spPr>
        <p:txBody>
          <a:bodyPr wrap="none" anchor="ctr"/>
          <a:lstStyle/>
          <a:p>
            <a:endParaRPr lang="en-US"/>
          </a:p>
        </p:txBody>
      </p:sp>
      <p:sp>
        <p:nvSpPr>
          <p:cNvPr id="33806" name="Rectangle 18"/>
          <p:cNvSpPr>
            <a:spLocks noChangeArrowheads="1"/>
          </p:cNvSpPr>
          <p:nvPr/>
        </p:nvSpPr>
        <p:spPr bwMode="auto">
          <a:xfrm>
            <a:off x="6750050" y="4362450"/>
            <a:ext cx="887413" cy="393700"/>
          </a:xfrm>
          <a:prstGeom prst="rect">
            <a:avLst/>
          </a:prstGeom>
          <a:noFill/>
          <a:ln w="12700">
            <a:noFill/>
            <a:miter lim="800000"/>
            <a:headEnd/>
            <a:tailEnd/>
          </a:ln>
        </p:spPr>
        <p:txBody>
          <a:bodyPr wrap="none" lIns="90488" tIns="44450" rIns="90488" bIns="44450">
            <a:spAutoFit/>
          </a:bodyPr>
          <a:lstStyle/>
          <a:p>
            <a:pPr eaLnBrk="0" hangingPunct="0"/>
            <a:r>
              <a:rPr lang="en-US" sz="2000" b="1"/>
              <a:t>Death</a:t>
            </a:r>
          </a:p>
        </p:txBody>
      </p:sp>
      <p:sp>
        <p:nvSpPr>
          <p:cNvPr id="33807" name="Rectangle 12"/>
          <p:cNvSpPr>
            <a:spLocks noChangeArrowheads="1"/>
          </p:cNvSpPr>
          <p:nvPr/>
        </p:nvSpPr>
        <p:spPr bwMode="auto">
          <a:xfrm>
            <a:off x="4200525" y="5449888"/>
            <a:ext cx="892175" cy="454025"/>
          </a:xfrm>
          <a:prstGeom prst="rect">
            <a:avLst/>
          </a:prstGeom>
          <a:noFill/>
          <a:ln w="12700">
            <a:noFill/>
            <a:miter lim="800000"/>
            <a:headEnd/>
            <a:tailEnd/>
          </a:ln>
        </p:spPr>
        <p:txBody>
          <a:bodyPr lIns="90488" tIns="44450" rIns="90488" bIns="44450">
            <a:spAutoFit/>
          </a:bodyPr>
          <a:lstStyle/>
          <a:p>
            <a:pPr eaLnBrk="0" hangingPunct="0"/>
            <a:r>
              <a:rPr lang="en-US" b="1"/>
              <a:t>Time</a:t>
            </a:r>
          </a:p>
        </p:txBody>
      </p:sp>
      <p:sp>
        <p:nvSpPr>
          <p:cNvPr id="33808" name="Rectangle 11"/>
          <p:cNvSpPr>
            <a:spLocks noChangeArrowheads="1"/>
          </p:cNvSpPr>
          <p:nvPr/>
        </p:nvSpPr>
        <p:spPr bwMode="auto">
          <a:xfrm rot="-5400000">
            <a:off x="-538162" y="3132137"/>
            <a:ext cx="3517900" cy="454025"/>
          </a:xfrm>
          <a:prstGeom prst="rect">
            <a:avLst/>
          </a:prstGeom>
          <a:noFill/>
          <a:ln w="12700">
            <a:noFill/>
            <a:miter lim="800000"/>
            <a:headEnd/>
            <a:tailEnd/>
          </a:ln>
        </p:spPr>
        <p:txBody>
          <a:bodyPr lIns="90488" tIns="44450" rIns="90488" bIns="44450">
            <a:spAutoFit/>
          </a:bodyPr>
          <a:lstStyle/>
          <a:p>
            <a:pPr eaLnBrk="0" hangingPunct="0"/>
            <a:r>
              <a:rPr lang="en-US" b="1"/>
              <a:t>Information Content</a:t>
            </a:r>
          </a:p>
        </p:txBody>
      </p:sp>
      <p:sp>
        <p:nvSpPr>
          <p:cNvPr id="33809" name="Rectangle 25"/>
          <p:cNvSpPr>
            <a:spLocks noChangeArrowheads="1"/>
          </p:cNvSpPr>
          <p:nvPr/>
        </p:nvSpPr>
        <p:spPr bwMode="auto">
          <a:xfrm>
            <a:off x="6140450" y="5462588"/>
            <a:ext cx="1906588" cy="304800"/>
          </a:xfrm>
          <a:prstGeom prst="rect">
            <a:avLst/>
          </a:prstGeom>
          <a:noFill/>
          <a:ln w="9525">
            <a:noFill/>
            <a:miter lim="800000"/>
            <a:headEnd/>
            <a:tailEnd/>
          </a:ln>
        </p:spPr>
        <p:txBody>
          <a:bodyPr wrap="none">
            <a:spAutoFit/>
          </a:bodyPr>
          <a:lstStyle/>
          <a:p>
            <a:r>
              <a:rPr lang="en-US" sz="1400"/>
              <a:t>(Michener et al. 1997)</a:t>
            </a:r>
          </a:p>
        </p:txBody>
      </p:sp>
      <p:sp>
        <p:nvSpPr>
          <p:cNvPr id="33810" name="Line 24"/>
          <p:cNvSpPr>
            <a:spLocks noChangeShapeType="1"/>
          </p:cNvSpPr>
          <p:nvPr/>
        </p:nvSpPr>
        <p:spPr bwMode="auto">
          <a:xfrm flipV="1">
            <a:off x="2906713" y="3479800"/>
            <a:ext cx="508000" cy="330200"/>
          </a:xfrm>
          <a:prstGeom prst="line">
            <a:avLst/>
          </a:prstGeom>
          <a:noFill/>
          <a:ln w="25400">
            <a:solidFill>
              <a:schemeClr val="tx1"/>
            </a:solidFill>
            <a:round/>
            <a:headEnd/>
            <a:tailEnd type="triangle" w="med" len="med"/>
          </a:ln>
        </p:spPr>
        <p:txBody>
          <a:bodyPr wrap="none" anchor="ctr"/>
          <a:lstStyle/>
          <a:p>
            <a:endParaRPr lang="en-US"/>
          </a:p>
        </p:txBody>
      </p:sp>
      <p:sp>
        <p:nvSpPr>
          <p:cNvPr id="33811" name="Rectangle 16"/>
          <p:cNvSpPr>
            <a:spLocks noChangeArrowheads="1"/>
          </p:cNvSpPr>
          <p:nvPr/>
        </p:nvSpPr>
        <p:spPr bwMode="auto">
          <a:xfrm>
            <a:off x="1611313" y="3676650"/>
            <a:ext cx="1254125" cy="393700"/>
          </a:xfrm>
          <a:prstGeom prst="rect">
            <a:avLst/>
          </a:prstGeom>
          <a:noFill/>
          <a:ln w="12700">
            <a:noFill/>
            <a:miter lim="800000"/>
            <a:headEnd/>
            <a:tailEnd/>
          </a:ln>
        </p:spPr>
        <p:txBody>
          <a:bodyPr wrap="none" lIns="90488" tIns="44450" rIns="90488" bIns="44450">
            <a:spAutoFit/>
          </a:bodyPr>
          <a:lstStyle/>
          <a:p>
            <a:pPr eaLnBrk="0" hangingPunct="0"/>
            <a:r>
              <a:rPr lang="en-US" sz="2000" b="1"/>
              <a:t>Accident</a:t>
            </a:r>
            <a:endParaRPr lang="en-US" sz="2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ea typeface="ＭＳ Ｐゴシック" pitchFamily="34" charset="-128"/>
              </a:rPr>
              <a:t>The Shift Towards Data</a:t>
            </a:r>
            <a:br>
              <a:rPr lang="en-US" smtClean="0">
                <a:ea typeface="ＭＳ Ｐゴシック" pitchFamily="34" charset="-128"/>
              </a:rPr>
            </a:br>
            <a:r>
              <a:rPr lang="en-US" i="1" smtClean="0">
                <a:ea typeface="ＭＳ Ｐゴシック" pitchFamily="34" charset="-128"/>
              </a:rPr>
              <a:t>Implications</a:t>
            </a:r>
            <a:endParaRPr lang="en-US" smtClean="0">
              <a:ea typeface="ＭＳ Ｐゴシック" pitchFamily="34" charset="-128"/>
            </a:endParaRPr>
          </a:p>
        </p:txBody>
      </p:sp>
      <p:sp>
        <p:nvSpPr>
          <p:cNvPr id="34819" name="Content Placeholder 2"/>
          <p:cNvSpPr>
            <a:spLocks noGrp="1"/>
          </p:cNvSpPr>
          <p:nvPr>
            <p:ph idx="1"/>
          </p:nvPr>
        </p:nvSpPr>
        <p:spPr/>
        <p:txBody>
          <a:bodyPr/>
          <a:lstStyle/>
          <a:p>
            <a:r>
              <a:rPr lang="en-US" smtClean="0">
                <a:ea typeface="ＭＳ Ｐゴシック" pitchFamily="34" charset="-128"/>
              </a:rPr>
              <a:t>All science is becoming data-dominated</a:t>
            </a:r>
          </a:p>
          <a:p>
            <a:pPr lvl="1"/>
            <a:r>
              <a:rPr lang="en-US" smtClean="0">
                <a:ea typeface="ＭＳ Ｐゴシック" pitchFamily="34" charset="-128"/>
              </a:rPr>
              <a:t>Experiment, computation, theory</a:t>
            </a:r>
          </a:p>
          <a:p>
            <a:r>
              <a:rPr lang="en-US" smtClean="0">
                <a:ea typeface="ＭＳ Ｐゴシック" pitchFamily="34" charset="-128"/>
              </a:rPr>
              <a:t>Totally new methodologies</a:t>
            </a:r>
          </a:p>
          <a:p>
            <a:pPr lvl="1"/>
            <a:r>
              <a:rPr lang="en-US" smtClean="0">
                <a:ea typeface="ＭＳ Ｐゴシック" pitchFamily="34" charset="-128"/>
              </a:rPr>
              <a:t>Algorithms, mathematics</a:t>
            </a:r>
          </a:p>
          <a:p>
            <a:pPr lvl="1"/>
            <a:r>
              <a:rPr lang="en-US" smtClean="0">
                <a:ea typeface="ＭＳ Ｐゴシック" pitchFamily="34" charset="-128"/>
              </a:rPr>
              <a:t>All disciplines from science and engineering to arts and humanities</a:t>
            </a:r>
          </a:p>
          <a:p>
            <a:r>
              <a:rPr lang="en-US" smtClean="0">
                <a:ea typeface="ＭＳ Ｐゴシック" pitchFamily="34" charset="-128"/>
              </a:rPr>
              <a:t>End-to-end networking becomes critical part of CI ecosystem</a:t>
            </a:r>
          </a:p>
          <a:p>
            <a:pPr lvl="1"/>
            <a:r>
              <a:rPr lang="en-US" smtClean="0">
                <a:ea typeface="ＭＳ Ｐゴシック" pitchFamily="34" charset="-128"/>
              </a:rPr>
              <a:t>Campuses, please note!</a:t>
            </a:r>
          </a:p>
          <a:p>
            <a:r>
              <a:rPr lang="en-US" smtClean="0">
                <a:ea typeface="ＭＳ Ｐゴシック" pitchFamily="34" charset="-128"/>
              </a:rPr>
              <a:t>How do we train “data-intensive” scientists?</a:t>
            </a:r>
          </a:p>
          <a:p>
            <a:r>
              <a:rPr lang="en-US" smtClean="0">
                <a:ea typeface="ＭＳ Ｐゴシック" pitchFamily="34" charset="-128"/>
              </a:rPr>
              <a:t>Data policy becomes critical!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pitchFamily="34" charset="-128"/>
              </a:rPr>
              <a:t>Long Standing NSF Data Policy</a:t>
            </a:r>
          </a:p>
        </p:txBody>
      </p:sp>
      <p:sp>
        <p:nvSpPr>
          <p:cNvPr id="35843" name="Content Placeholder 2"/>
          <p:cNvSpPr>
            <a:spLocks noGrp="1"/>
          </p:cNvSpPr>
          <p:nvPr>
            <p:ph idx="1"/>
          </p:nvPr>
        </p:nvSpPr>
        <p:spPr>
          <a:xfrm>
            <a:off x="685800" y="1295400"/>
            <a:ext cx="7772400" cy="4800600"/>
          </a:xfrm>
        </p:spPr>
        <p:txBody>
          <a:bodyPr/>
          <a:lstStyle/>
          <a:p>
            <a:pPr>
              <a:buFont typeface="Wingdings" pitchFamily="2" charset="2"/>
              <a:buNone/>
            </a:pPr>
            <a:r>
              <a:rPr lang="en-US" sz="2400" smtClean="0">
                <a:ea typeface="ＭＳ Ｐゴシック" pitchFamily="34" charset="-128"/>
              </a:rPr>
              <a:t>“Investigators are expected to share with other researchers, at no more than incremental cost and within a reasonable time, the primary data, samples, physical collections and other supporting materials created or gathered in the course of work under NSF grants. Grantees are expected to encourage and facilitate such sharing.”</a:t>
            </a:r>
          </a:p>
          <a:p>
            <a:pPr>
              <a:buFont typeface="Wingdings" pitchFamily="2" charset="2"/>
              <a:buNone/>
            </a:pPr>
            <a:endParaRPr lang="en-US" sz="2400" smtClean="0">
              <a:ea typeface="ＭＳ Ｐゴシック" pitchFamily="34" charset="-128"/>
            </a:endParaRPr>
          </a:p>
          <a:p>
            <a:pPr>
              <a:lnSpc>
                <a:spcPct val="80000"/>
              </a:lnSpc>
              <a:buFont typeface="Wingdings" pitchFamily="2" charset="2"/>
              <a:buNone/>
            </a:pPr>
            <a:r>
              <a:rPr lang="en-US" sz="2400" smtClean="0">
                <a:ea typeface="ＭＳ Ｐゴシック" pitchFamily="34" charset="-128"/>
              </a:rPr>
              <a:t>Has not been widely enforced, with a few exceptions like OCE</a:t>
            </a:r>
          </a:p>
          <a:p>
            <a:pPr>
              <a:lnSpc>
                <a:spcPct val="80000"/>
              </a:lnSpc>
              <a:buFont typeface="Wingdings" pitchFamily="2" charset="2"/>
              <a:buNone/>
            </a:pPr>
            <a:endParaRPr lang="en-US" sz="1400" smtClean="0">
              <a:ea typeface="ＭＳ Ｐゴシック" pitchFamily="34" charset="-128"/>
            </a:endParaRPr>
          </a:p>
          <a:p>
            <a:pPr>
              <a:buFont typeface="Wingdings" pitchFamily="2" charset="2"/>
              <a:buNone/>
            </a:pPr>
            <a:r>
              <a:rPr lang="en-US" sz="1800" smtClean="0">
                <a:ea typeface="ＭＳ Ｐゴシック" pitchFamily="34" charset="-128"/>
              </a:rPr>
              <a:t>NSF Proposal and Award Policy and Procedure Guide, Award and Administration Guideline  PDF page 61</a:t>
            </a:r>
          </a:p>
          <a:p>
            <a:pPr>
              <a:buFont typeface="Wingdings" pitchFamily="2" charset="2"/>
              <a:buNone/>
            </a:pPr>
            <a:r>
              <a:rPr lang="en-US" sz="1800" smtClean="0">
                <a:ea typeface="ＭＳ Ｐゴシック" pitchFamily="34" charset="-128"/>
              </a:rPr>
              <a:t>http://www.nsf.gov/pubs/policydocs/pappguide/nsf10_1/aagprint.pdf</a:t>
            </a:r>
            <a:endParaRPr lang="en-US" sz="2400" smtClean="0">
              <a:ea typeface="ＭＳ Ｐゴシック" pitchFamily="34" charset="-128"/>
            </a:endParaRPr>
          </a:p>
          <a:p>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0"/>
            <a:ext cx="7772400" cy="1828800"/>
          </a:xfrm>
        </p:spPr>
        <p:txBody>
          <a:bodyPr/>
          <a:lstStyle/>
          <a:p>
            <a:r>
              <a:rPr lang="en-US" smtClean="0">
                <a:ea typeface="ＭＳ Ｐゴシック" pitchFamily="34" charset="-128"/>
              </a:rPr>
              <a:t>Changing Data Management Policy</a:t>
            </a:r>
            <a:br>
              <a:rPr lang="en-US" smtClean="0">
                <a:ea typeface="ＭＳ Ｐゴシック" pitchFamily="34" charset="-128"/>
              </a:rPr>
            </a:br>
            <a:r>
              <a:rPr lang="en-US" smtClean="0">
                <a:ea typeface="ＭＳ Ｐゴシック" pitchFamily="34" charset="-128"/>
              </a:rPr>
              <a:t>IMPLEMENTATION</a:t>
            </a:r>
          </a:p>
        </p:txBody>
      </p:sp>
      <p:sp>
        <p:nvSpPr>
          <p:cNvPr id="4099" name="Content Placeholder 2"/>
          <p:cNvSpPr>
            <a:spLocks noGrp="1"/>
          </p:cNvSpPr>
          <p:nvPr>
            <p:ph idx="1"/>
          </p:nvPr>
        </p:nvSpPr>
        <p:spPr>
          <a:xfrm>
            <a:off x="657225" y="1828800"/>
            <a:ext cx="7772400" cy="4495800"/>
          </a:xfrm>
        </p:spPr>
        <p:txBody>
          <a:bodyPr>
            <a:normAutofit fontScale="92500" lnSpcReduction="10000"/>
          </a:bodyPr>
          <a:lstStyle/>
          <a:p>
            <a:pPr>
              <a:defRPr/>
            </a:pPr>
            <a:r>
              <a:rPr lang="en-US" dirty="0" smtClean="0">
                <a:ea typeface="ＭＳ Ｐゴシック" charset="-128"/>
              </a:rPr>
              <a:t>Planning underway for 2+ years within NSF</a:t>
            </a:r>
          </a:p>
          <a:p>
            <a:pPr>
              <a:defRPr/>
            </a:pPr>
            <a:r>
              <a:rPr lang="en-US" dirty="0" smtClean="0">
                <a:ea typeface="ＭＳ Ｐゴシック" charset="-128"/>
              </a:rPr>
              <a:t>May 5, 2010 National Science Board meeting</a:t>
            </a:r>
          </a:p>
          <a:p>
            <a:pPr lvl="1">
              <a:defRPr/>
            </a:pPr>
            <a:r>
              <a:rPr lang="en-US" dirty="0" smtClean="0"/>
              <a:t>Change in the implementation of the existing policy on sharing research data discussed</a:t>
            </a:r>
          </a:p>
          <a:p>
            <a:pPr>
              <a:defRPr/>
            </a:pPr>
            <a:r>
              <a:rPr lang="en-US" dirty="0" smtClean="0"/>
              <a:t>Oct 1, 2010</a:t>
            </a:r>
          </a:p>
          <a:p>
            <a:pPr lvl="1">
              <a:defRPr/>
            </a:pPr>
            <a:r>
              <a:rPr lang="en-US" dirty="0" smtClean="0"/>
              <a:t>Change in the NSF GPG released</a:t>
            </a:r>
          </a:p>
          <a:p>
            <a:pPr>
              <a:defRPr/>
            </a:pPr>
            <a:endParaRPr lang="en-US" dirty="0" smtClean="0">
              <a:ea typeface="ＭＳ Ｐゴシック" charset="-128"/>
            </a:endParaRPr>
          </a:p>
          <a:p>
            <a:pPr lvl="1">
              <a:defRPr/>
            </a:pPr>
            <a:endParaRPr lang="en-US" dirty="0" smtClean="0"/>
          </a:p>
          <a:p>
            <a:pPr>
              <a:buFont typeface="Wingdings" pitchFamily="2" charset="2"/>
              <a:buNone/>
              <a:defRPr/>
            </a:pPr>
            <a:endParaRPr lang="en-US" sz="600" dirty="0" smtClean="0">
              <a:ea typeface="ＭＳ Ｐゴシック" charset="-128"/>
              <a:hlinkClick r:id="rId3"/>
            </a:endParaRPr>
          </a:p>
          <a:p>
            <a:pPr>
              <a:buFont typeface="Wingdings" pitchFamily="2" charset="2"/>
              <a:buNone/>
              <a:defRPr/>
            </a:pPr>
            <a:r>
              <a:rPr lang="en-US" sz="1800" dirty="0" smtClean="0">
                <a:ea typeface="ＭＳ Ｐゴシック" charset="-128"/>
                <a:hlinkClick r:id="rId3"/>
              </a:rPr>
              <a:t>http://www.nsf.gov/news/news_summ.jsp?cntn_id=116928&amp;WT.mc_id=USNSF_51</a:t>
            </a:r>
            <a:endParaRPr lang="en-US" sz="1800" dirty="0" smtClean="0">
              <a:ea typeface="ＭＳ Ｐゴシック" charset="-128"/>
            </a:endParaRPr>
          </a:p>
          <a:p>
            <a:pPr>
              <a:buFont typeface="Wingdings" pitchFamily="2" charset="2"/>
              <a:buNone/>
              <a:defRPr/>
            </a:pPr>
            <a:r>
              <a:rPr lang="en-US" sz="1800" dirty="0" smtClean="0">
                <a:ea typeface="ＭＳ Ｐゴシック" charset="-128"/>
                <a:hlinkClick r:id="rId4"/>
              </a:rPr>
              <a:t>http://news.sciencemag.org/scienceinsider/2010/05/nsf-to-ask-every-grant-applicant.html</a:t>
            </a:r>
            <a:endParaRPr lang="en-US" sz="1800" dirty="0" smtClean="0">
              <a:ea typeface="ＭＳ Ｐゴシック"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pitchFamily="34" charset="-128"/>
              </a:rPr>
              <a:t>As of January 2011:</a:t>
            </a:r>
          </a:p>
        </p:txBody>
      </p:sp>
      <p:sp>
        <p:nvSpPr>
          <p:cNvPr id="37891" name="Content Placeholder 2"/>
          <p:cNvSpPr>
            <a:spLocks noGrp="1"/>
          </p:cNvSpPr>
          <p:nvPr>
            <p:ph idx="1"/>
          </p:nvPr>
        </p:nvSpPr>
        <p:spPr>
          <a:xfrm>
            <a:off x="701675" y="1436688"/>
            <a:ext cx="7772400" cy="4114800"/>
          </a:xfrm>
        </p:spPr>
        <p:txBody>
          <a:bodyPr/>
          <a:lstStyle/>
          <a:p>
            <a:r>
              <a:rPr lang="en-US" smtClean="0">
                <a:ea typeface="ＭＳ Ｐゴシック" pitchFamily="34" charset="-128"/>
              </a:rPr>
              <a:t>All proposals </a:t>
            </a:r>
            <a:r>
              <a:rPr lang="en-US" u="sng" smtClean="0">
                <a:ea typeface="ＭＳ Ｐゴシック" pitchFamily="34" charset="-128"/>
              </a:rPr>
              <a:t>must</a:t>
            </a:r>
            <a:r>
              <a:rPr lang="en-US" smtClean="0">
                <a:ea typeface="ＭＳ Ｐゴシック" pitchFamily="34" charset="-128"/>
              </a:rPr>
              <a:t> include a data management plan</a:t>
            </a:r>
          </a:p>
          <a:p>
            <a:r>
              <a:rPr lang="en-US" smtClean="0">
                <a:ea typeface="ＭＳ Ｐゴシック" pitchFamily="34" charset="-128"/>
              </a:rPr>
              <a:t>Two-page supplementary document</a:t>
            </a:r>
          </a:p>
          <a:p>
            <a:r>
              <a:rPr lang="en-US" smtClean="0">
                <a:ea typeface="ＭＳ Ｐゴシック" pitchFamily="34" charset="-128"/>
              </a:rPr>
              <a:t>Can request budget to cover costs</a:t>
            </a:r>
          </a:p>
          <a:p>
            <a:r>
              <a:rPr lang="en-US" smtClean="0">
                <a:ea typeface="ＭＳ Ｐゴシック" pitchFamily="34" charset="-128"/>
              </a:rPr>
              <a:t>Echos the actions of other funding agencies</a:t>
            </a:r>
          </a:p>
          <a:p>
            <a:pPr lvl="1"/>
            <a:r>
              <a:rPr lang="en-US" smtClean="0">
                <a:ea typeface="ＭＳ Ｐゴシック" pitchFamily="34" charset="-128"/>
              </a:rPr>
              <a:t>NIH, NASA, NOAA, EU Commission</a:t>
            </a:r>
          </a:p>
          <a:p>
            <a:pPr>
              <a:buFont typeface="Wingdings" pitchFamily="2" charset="2"/>
              <a:buNone/>
            </a:pPr>
            <a:endParaRPr lang="en-US" smtClean="0">
              <a:ea typeface="ＭＳ Ｐゴシック" pitchFamily="34" charset="-128"/>
            </a:endParaRPr>
          </a:p>
          <a:p>
            <a:pPr>
              <a:buFont typeface="Wingdings" pitchFamily="2" charset="2"/>
              <a:buNone/>
            </a:pPr>
            <a:endParaRPr lang="en-US" smtClean="0">
              <a:ea typeface="ＭＳ Ｐゴシック" pitchFamily="34" charset="-128"/>
            </a:endParaRPr>
          </a:p>
          <a:p>
            <a:pPr>
              <a:buFont typeface="Wingdings" pitchFamily="2" charset="2"/>
              <a:buNone/>
            </a:pPr>
            <a:endParaRPr lang="en-US" smtClean="0">
              <a:ea typeface="ＭＳ Ｐゴシック" pitchFamily="34" charset="-128"/>
            </a:endParaRPr>
          </a:p>
          <a:p>
            <a:pPr>
              <a:buFont typeface="Wingdings" pitchFamily="2" charset="2"/>
              <a:buNone/>
            </a:pPr>
            <a:r>
              <a:rPr lang="en-US" sz="1800" smtClean="0">
                <a:ea typeface="ＭＳ Ｐゴシック" pitchFamily="34" charset="-128"/>
              </a:rPr>
              <a:t>http://www.nsf.gov/pubs/policydocs/pappguide/nsf11001/gpg_index.jsp</a:t>
            </a:r>
            <a:endParaRPr lang="en-US" smtClean="0">
              <a:ea typeface="ＭＳ Ｐゴシック" pitchFamily="34" charset="-128"/>
            </a:endParaRPr>
          </a:p>
          <a:p>
            <a:pPr>
              <a:buFont typeface="Wingdings" pitchFamily="2" charset="2"/>
              <a:buNone/>
            </a:pPr>
            <a:endParaRPr lang="en-US" sz="600" smtClean="0">
              <a:ea typeface="ＭＳ Ｐゴシック" pitchFamily="34" charset="-128"/>
              <a:hlinkClick r:id="rId2"/>
            </a:endParaRP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a:defRPr/>
            </a:pPr>
            <a:r>
              <a:rPr lang="en-US" smtClean="0">
                <a:ea typeface="ＭＳ Ｐゴシック" charset="-128"/>
              </a:rPr>
              <a:t>Guidelines will be</a:t>
            </a:r>
            <a:br>
              <a:rPr lang="en-US" smtClean="0">
                <a:ea typeface="ＭＳ Ｐゴシック" charset="-128"/>
              </a:rPr>
            </a:br>
            <a:r>
              <a:rPr lang="en-US" smtClean="0">
                <a:ea typeface="ＭＳ Ｐゴシック" charset="-128"/>
              </a:rPr>
              <a:t>Community Driven</a:t>
            </a:r>
          </a:p>
        </p:txBody>
      </p:sp>
      <p:sp>
        <p:nvSpPr>
          <p:cNvPr id="5123" name="Content Placeholder 2"/>
          <p:cNvSpPr>
            <a:spLocks noGrp="1"/>
          </p:cNvSpPr>
          <p:nvPr>
            <p:ph idx="1"/>
          </p:nvPr>
        </p:nvSpPr>
        <p:spPr/>
        <p:txBody>
          <a:bodyPr>
            <a:normAutofit lnSpcReduction="10000"/>
          </a:bodyPr>
          <a:lstStyle/>
          <a:p>
            <a:pPr>
              <a:defRPr/>
            </a:pPr>
            <a:r>
              <a:rPr lang="en-US" smtClean="0">
                <a:ea typeface="ＭＳ Ｐゴシック" charset="-128"/>
              </a:rPr>
              <a:t>Avoid a one-size-fits-all approach </a:t>
            </a:r>
          </a:p>
          <a:p>
            <a:pPr lvl="1">
              <a:defRPr/>
            </a:pPr>
            <a:r>
              <a:rPr lang="en-US" smtClean="0"/>
              <a:t>Different disciplines encourage the approaches to data-sharing as acceptable within those discipline cultures</a:t>
            </a:r>
          </a:p>
          <a:p>
            <a:pPr>
              <a:defRPr/>
            </a:pPr>
            <a:r>
              <a:rPr lang="en-US" smtClean="0">
                <a:ea typeface="ＭＳ Ｐゴシック" charset="-128"/>
              </a:rPr>
              <a:t>Data management plans will be subject to peer review, community standards</a:t>
            </a:r>
          </a:p>
          <a:p>
            <a:pPr lvl="1">
              <a:defRPr/>
            </a:pPr>
            <a:r>
              <a:rPr lang="en-US" smtClean="0"/>
              <a:t>Flexibility at the directorate and division levels</a:t>
            </a:r>
          </a:p>
          <a:p>
            <a:pPr lvl="1">
              <a:defRPr/>
            </a:pPr>
            <a:r>
              <a:rPr lang="en-US" smtClean="0"/>
              <a:t>Tailor implementation as appropriate</a:t>
            </a:r>
          </a:p>
          <a:p>
            <a:pPr>
              <a:defRPr/>
            </a:pPr>
            <a:r>
              <a:rPr lang="en-US" smtClean="0">
                <a:ea typeface="ＭＳ Ｐゴシック" charset="-128"/>
              </a:rPr>
              <a:t>Request additional funding to implement their data management plan</a:t>
            </a:r>
          </a:p>
          <a:p>
            <a:pPr>
              <a:defRPr/>
            </a:pPr>
            <a:endParaRPr lang="en-US" smtClean="0">
              <a:ea typeface="ＭＳ Ｐゴシック" charset="-128"/>
            </a:endParaRPr>
          </a:p>
          <a:p>
            <a:pPr>
              <a:defRPr/>
            </a:pPr>
            <a:endParaRPr lang="en-US" smtClean="0">
              <a:ea typeface="ＭＳ Ｐゴシック" charset="-128"/>
            </a:endParaRPr>
          </a:p>
          <a:p>
            <a:pPr>
              <a:defRPr/>
            </a:pPr>
            <a:endParaRPr lang="en-US" smtClean="0">
              <a:ea typeface="ＭＳ Ｐゴシック" charset="-12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a:defRPr/>
            </a:pPr>
            <a:r>
              <a:rPr lang="en-US" dirty="0" smtClean="0">
                <a:ea typeface="ＭＳ Ｐゴシック" charset="-128"/>
              </a:rPr>
              <a:t>Several recent programs have included preliminary requirements</a:t>
            </a:r>
          </a:p>
        </p:txBody>
      </p:sp>
      <p:sp>
        <p:nvSpPr>
          <p:cNvPr id="6147" name="Content Placeholder 2"/>
          <p:cNvSpPr>
            <a:spLocks noGrp="1"/>
          </p:cNvSpPr>
          <p:nvPr>
            <p:ph idx="1"/>
          </p:nvPr>
        </p:nvSpPr>
        <p:spPr>
          <a:xfrm>
            <a:off x="685800" y="1385888"/>
            <a:ext cx="7772400" cy="4710112"/>
          </a:xfrm>
        </p:spPr>
        <p:txBody>
          <a:bodyPr>
            <a:normAutofit lnSpcReduction="10000"/>
          </a:bodyPr>
          <a:lstStyle/>
          <a:p>
            <a:pPr>
              <a:defRPr/>
            </a:pPr>
            <a:r>
              <a:rPr lang="en-US" dirty="0" smtClean="0">
                <a:ea typeface="ＭＳ Ｐゴシック" charset="-128"/>
              </a:rPr>
              <a:t>Arctic Research Opportunities (OPP) 10-503</a:t>
            </a:r>
          </a:p>
          <a:p>
            <a:pPr>
              <a:buFont typeface="Wingdings" pitchFamily="2" charset="2"/>
              <a:buNone/>
              <a:defRPr/>
            </a:pPr>
            <a:r>
              <a:rPr lang="en-US" sz="2400" dirty="0" smtClean="0">
                <a:ea typeface="ＭＳ Ｐゴシック" charset="-128"/>
              </a:rPr>
              <a:t>http://www.nsf.gov/pubs/2010/nsf10503/nsf10503.pdf</a:t>
            </a:r>
          </a:p>
          <a:p>
            <a:pPr>
              <a:buFont typeface="Wingdings" pitchFamily="2" charset="2"/>
              <a:buNone/>
              <a:defRPr/>
            </a:pPr>
            <a:endParaRPr lang="en-US" sz="900" dirty="0" smtClean="0">
              <a:ea typeface="ＭＳ Ｐゴシック" charset="-128"/>
            </a:endParaRPr>
          </a:p>
          <a:p>
            <a:pPr>
              <a:defRPr/>
            </a:pPr>
            <a:r>
              <a:rPr lang="en-US" dirty="0" err="1" smtClean="0">
                <a:ea typeface="ＭＳ Ｐゴシック" charset="-128"/>
              </a:rPr>
              <a:t>Macrosystems</a:t>
            </a:r>
            <a:r>
              <a:rPr lang="en-US" dirty="0" smtClean="0">
                <a:ea typeface="ＭＳ Ｐゴシック" charset="-128"/>
              </a:rPr>
              <a:t> Biology (BIO) 10-555</a:t>
            </a:r>
          </a:p>
          <a:p>
            <a:pPr>
              <a:buFont typeface="Wingdings" pitchFamily="2" charset="2"/>
              <a:buNone/>
              <a:defRPr/>
            </a:pPr>
            <a:r>
              <a:rPr lang="en-US" sz="2400" dirty="0" smtClean="0">
                <a:ea typeface="ＭＳ Ｐゴシック" charset="-128"/>
              </a:rPr>
              <a:t>http://www.nsf.gov/pubs/2010/nsf10555/nsf10555.pdf</a:t>
            </a:r>
          </a:p>
          <a:p>
            <a:pPr>
              <a:buFont typeface="Wingdings" pitchFamily="2" charset="2"/>
              <a:buNone/>
              <a:defRPr/>
            </a:pPr>
            <a:endParaRPr lang="en-US" sz="900" dirty="0" smtClean="0">
              <a:ea typeface="ＭＳ Ｐゴシック" charset="-128"/>
            </a:endParaRPr>
          </a:p>
          <a:p>
            <a:pPr>
              <a:defRPr/>
            </a:pPr>
            <a:r>
              <a:rPr lang="en-US" dirty="0" smtClean="0">
                <a:ea typeface="ＭＳ Ｐゴシック" charset="-128"/>
              </a:rPr>
              <a:t>Ocean Acidification (GEO/OPP/BIO) 10-530</a:t>
            </a:r>
          </a:p>
          <a:p>
            <a:pPr>
              <a:buFont typeface="Wingdings" pitchFamily="2" charset="2"/>
              <a:buNone/>
              <a:defRPr/>
            </a:pPr>
            <a:r>
              <a:rPr lang="en-US" sz="2400" dirty="0" smtClean="0">
                <a:ea typeface="ＭＳ Ｐゴシック" charset="-128"/>
              </a:rPr>
              <a:t>http://www.nsf.gov/pubs/2010/nsf10530/nsf10530.pdf</a:t>
            </a:r>
          </a:p>
          <a:p>
            <a:pPr>
              <a:buFont typeface="Wingdings" pitchFamily="2" charset="2"/>
              <a:buNone/>
              <a:defRPr/>
            </a:pPr>
            <a:endParaRPr lang="en-US" sz="900" dirty="0" smtClean="0">
              <a:ea typeface="ＭＳ Ｐゴシック" charset="-128"/>
            </a:endParaRPr>
          </a:p>
          <a:p>
            <a:pPr>
              <a:lnSpc>
                <a:spcPct val="110000"/>
              </a:lnSpc>
              <a:defRPr/>
            </a:pPr>
            <a:r>
              <a:rPr lang="en-US" dirty="0" smtClean="0">
                <a:ea typeface="ＭＳ Ｐゴシック" charset="-128"/>
              </a:rPr>
              <a:t>Basic Research to Enable Agricultural  	Development(BREAD) (BIO) 09-566</a:t>
            </a:r>
          </a:p>
          <a:p>
            <a:pPr>
              <a:buFont typeface="Wingdings" pitchFamily="2" charset="2"/>
              <a:buNone/>
              <a:defRPr/>
            </a:pPr>
            <a:r>
              <a:rPr lang="en-US" sz="2400" dirty="0" smtClean="0">
                <a:ea typeface="ＭＳ Ｐゴシック" charset="-128"/>
              </a:rPr>
              <a:t>http://www.nsf.gov/pubs/2009/nsf09566/nsf09566.pdf</a:t>
            </a:r>
            <a:r>
              <a:rPr lang="en-US" dirty="0" smtClean="0">
                <a:ea typeface="ＭＳ Ｐゴシック" charset="-128"/>
              </a:rPr>
              <a:t>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0"/>
            <a:ext cx="7772400" cy="1143000"/>
          </a:xfrm>
        </p:spPr>
        <p:txBody>
          <a:bodyPr/>
          <a:lstStyle/>
          <a:p>
            <a:r>
              <a:rPr lang="en-US" smtClean="0">
                <a:ea typeface="ＭＳ Ｐゴシック" pitchFamily="34" charset="-128"/>
              </a:rPr>
              <a:t>DMP may include:</a:t>
            </a:r>
          </a:p>
        </p:txBody>
      </p:sp>
      <p:sp>
        <p:nvSpPr>
          <p:cNvPr id="40963" name="Content Placeholder 2"/>
          <p:cNvSpPr>
            <a:spLocks noGrp="1"/>
          </p:cNvSpPr>
          <p:nvPr>
            <p:ph idx="1"/>
          </p:nvPr>
        </p:nvSpPr>
        <p:spPr>
          <a:xfrm>
            <a:off x="685800" y="1371600"/>
            <a:ext cx="7772400" cy="4724400"/>
          </a:xfrm>
        </p:spPr>
        <p:txBody>
          <a:bodyPr/>
          <a:lstStyle/>
          <a:p>
            <a:r>
              <a:rPr lang="en-US" sz="2400" smtClean="0">
                <a:ea typeface="ＭＳ Ｐゴシック" pitchFamily="34" charset="-128"/>
              </a:rPr>
              <a:t>Types of data, samples, physical collections, software, curriculum materials, and other materials</a:t>
            </a:r>
          </a:p>
          <a:p>
            <a:r>
              <a:rPr lang="en-US" sz="2400" smtClean="0">
                <a:ea typeface="ＭＳ Ｐゴシック" pitchFamily="34" charset="-128"/>
              </a:rPr>
              <a:t>Standards to be used for data and metadata format and content </a:t>
            </a:r>
          </a:p>
          <a:p>
            <a:pPr lvl="1"/>
            <a:r>
              <a:rPr lang="en-US" sz="2000" smtClean="0">
                <a:ea typeface="ＭＳ Ｐゴシック" pitchFamily="34" charset="-128"/>
              </a:rPr>
              <a:t>Say where existing standards are absent or deemed inadequate</a:t>
            </a:r>
          </a:p>
          <a:p>
            <a:r>
              <a:rPr lang="en-US" sz="2400" smtClean="0">
                <a:ea typeface="ＭＳ Ｐゴシック" pitchFamily="34" charset="-128"/>
              </a:rPr>
              <a:t>Policies for access and sharing</a:t>
            </a:r>
          </a:p>
          <a:p>
            <a:pPr lvl="1"/>
            <a:r>
              <a:rPr lang="en-US" sz="2000" smtClean="0">
                <a:ea typeface="ＭＳ Ｐゴシック" pitchFamily="34" charset="-128"/>
              </a:rPr>
              <a:t>Protection of privacy, confidentiality, security, intellectual property, or other rights or requirements</a:t>
            </a:r>
          </a:p>
          <a:p>
            <a:r>
              <a:rPr lang="en-US" sz="2400" smtClean="0">
                <a:ea typeface="ＭＳ Ｐゴシック" pitchFamily="34" charset="-128"/>
              </a:rPr>
              <a:t>Policies and provisions for re-use, re-distribution, and the production of derivatives</a:t>
            </a:r>
          </a:p>
          <a:p>
            <a:pPr lvl="1"/>
            <a:r>
              <a:rPr lang="en-US" sz="2000" smtClean="0">
                <a:ea typeface="ＭＳ Ｐゴシック" pitchFamily="34" charset="-128"/>
              </a:rPr>
              <a:t>Citation reference</a:t>
            </a:r>
          </a:p>
          <a:p>
            <a:r>
              <a:rPr lang="en-US" sz="2400" smtClean="0">
                <a:ea typeface="ＭＳ Ｐゴシック" pitchFamily="34" charset="-128"/>
              </a:rPr>
              <a:t>Plans for archiving data, samples, and other research products, and for preservation of access to them</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0"/>
            <a:ext cx="7772400" cy="1143000"/>
          </a:xfrm>
        </p:spPr>
        <p:txBody>
          <a:bodyPr/>
          <a:lstStyle/>
          <a:p>
            <a:r>
              <a:rPr lang="en-US" smtClean="0">
                <a:ea typeface="ＭＳ Ｐゴシック" pitchFamily="34" charset="-128"/>
              </a:rPr>
              <a:t>DMP cont.</a:t>
            </a:r>
          </a:p>
        </p:txBody>
      </p:sp>
      <p:sp>
        <p:nvSpPr>
          <p:cNvPr id="41987" name="Content Placeholder 2"/>
          <p:cNvSpPr>
            <a:spLocks noGrp="1"/>
          </p:cNvSpPr>
          <p:nvPr>
            <p:ph idx="1"/>
          </p:nvPr>
        </p:nvSpPr>
        <p:spPr>
          <a:xfrm>
            <a:off x="685800" y="1219200"/>
            <a:ext cx="7772400" cy="4876800"/>
          </a:xfrm>
        </p:spPr>
        <p:txBody>
          <a:bodyPr/>
          <a:lstStyle/>
          <a:p>
            <a:r>
              <a:rPr lang="en-US" smtClean="0">
                <a:ea typeface="ＭＳ Ｐゴシック" pitchFamily="34" charset="-128"/>
              </a:rPr>
              <a:t>DMP may include only the statement that no detailed plan is needed</a:t>
            </a:r>
          </a:p>
          <a:p>
            <a:pPr lvl="1"/>
            <a:r>
              <a:rPr lang="en-US" smtClean="0">
                <a:ea typeface="ＭＳ Ｐゴシック" pitchFamily="34" charset="-128"/>
              </a:rPr>
              <a:t>Statement must be accompanied by a clear justification</a:t>
            </a:r>
          </a:p>
          <a:p>
            <a:r>
              <a:rPr lang="en-US" smtClean="0">
                <a:ea typeface="ＭＳ Ｐゴシック" pitchFamily="34" charset="-128"/>
              </a:rPr>
              <a:t>DMP will be reviewed as an integral part of the proposal, coming under Intellectual Merit or Broader Impacts or both, as appropriate for the scientific community of relevance</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4294967295"/>
          </p:nvPr>
        </p:nvSpPr>
        <p:spPr bwMode="auto">
          <a:xfrm>
            <a:off x="8609013" y="6465888"/>
            <a:ext cx="534987" cy="344487"/>
          </a:xfrm>
          <a:prstGeom prst="rect">
            <a:avLst/>
          </a:prstGeom>
          <a:noFill/>
          <a:ln>
            <a:miter lim="800000"/>
            <a:headEnd/>
            <a:tailEnd/>
          </a:ln>
        </p:spPr>
        <p:txBody>
          <a:bodyPr/>
          <a:lstStyle/>
          <a:p>
            <a:fld id="{61451B3A-37FE-45BF-9EF8-E55DCE261A5E}" type="slidenum">
              <a:rPr lang="en-US"/>
              <a:pPr/>
              <a:t>4</a:t>
            </a:fld>
            <a:endParaRPr lang="en-US"/>
          </a:p>
        </p:txBody>
      </p:sp>
      <p:sp>
        <p:nvSpPr>
          <p:cNvPr id="6147" name="Rectangle 4"/>
          <p:cNvSpPr>
            <a:spLocks noGrp="1" noChangeArrowheads="1"/>
          </p:cNvSpPr>
          <p:nvPr>
            <p:ph type="title"/>
          </p:nvPr>
        </p:nvSpPr>
        <p:spPr/>
        <p:txBody>
          <a:bodyPr/>
          <a:lstStyle/>
          <a:p>
            <a:r>
              <a:rPr lang="en-US" smtClean="0">
                <a:ea typeface="ＭＳ Ｐゴシック" pitchFamily="34" charset="-128"/>
              </a:rPr>
              <a:t>Research Is Changing</a:t>
            </a:r>
          </a:p>
        </p:txBody>
      </p:sp>
      <p:sp>
        <p:nvSpPr>
          <p:cNvPr id="6148" name="Rectangle 5"/>
          <p:cNvSpPr>
            <a:spLocks noGrp="1" noChangeArrowheads="1"/>
          </p:cNvSpPr>
          <p:nvPr>
            <p:ph type="body" idx="1"/>
          </p:nvPr>
        </p:nvSpPr>
        <p:spPr>
          <a:xfrm>
            <a:off x="346075" y="1036638"/>
            <a:ext cx="7935913" cy="4400550"/>
          </a:xfrm>
        </p:spPr>
        <p:txBody>
          <a:bodyPr/>
          <a:lstStyle/>
          <a:p>
            <a:r>
              <a:rPr lang="en-US" smtClean="0">
                <a:ea typeface="ＭＳ Ｐゴシック" pitchFamily="34" charset="-128"/>
              </a:rPr>
              <a:t>Geographically distributed user communities</a:t>
            </a:r>
          </a:p>
          <a:p>
            <a:pPr lvl="1"/>
            <a:r>
              <a:rPr lang="en-US" smtClean="0">
                <a:ea typeface="ＭＳ Ｐゴシック" pitchFamily="34" charset="-128"/>
              </a:rPr>
              <a:t>Numerous labs, universities, industry</a:t>
            </a:r>
          </a:p>
          <a:p>
            <a:r>
              <a:rPr lang="en-US" smtClean="0">
                <a:ea typeface="ＭＳ Ｐゴシック" pitchFamily="34" charset="-128"/>
              </a:rPr>
              <a:t>Integration with other national resources</a:t>
            </a:r>
          </a:p>
          <a:p>
            <a:pPr lvl="1"/>
            <a:r>
              <a:rPr lang="en-US" smtClean="0">
                <a:ea typeface="ＭＳ Ｐゴシック" pitchFamily="34" charset="-128"/>
              </a:rPr>
              <a:t>Inevitably multi-agency, multi-disciplinary</a:t>
            </a:r>
          </a:p>
          <a:p>
            <a:r>
              <a:rPr lang="en-US" smtClean="0">
                <a:ea typeface="ＭＳ Ｐゴシック" pitchFamily="34" charset="-128"/>
              </a:rPr>
              <a:t>Extremely large quantities of data</a:t>
            </a:r>
          </a:p>
          <a:p>
            <a:pPr lvl="1"/>
            <a:r>
              <a:rPr lang="en-US" smtClean="0">
                <a:ea typeface="ＭＳ Ｐゴシック" pitchFamily="34" charset="-128"/>
              </a:rPr>
              <a:t>Petabyte data sets, with complex access patterns</a:t>
            </a:r>
          </a:p>
          <a:p>
            <a:pPr lvl="1"/>
            <a:r>
              <a:rPr lang="en-US" smtClean="0">
                <a:ea typeface="ＭＳ Ｐゴシック" pitchFamily="34" charset="-128"/>
              </a:rPr>
              <a:t>Also thousands of SMALL data sets</a:t>
            </a:r>
          </a:p>
          <a:p>
            <a:pPr lvl="1"/>
            <a:r>
              <a:rPr lang="en-US" smtClean="0">
                <a:ea typeface="ＭＳ Ｐゴシック" pitchFamily="34" charset="-128"/>
              </a:rPr>
              <a:t>None of it tagged as you need it, or in the right format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ea typeface="ＭＳ Ｐゴシック" pitchFamily="34" charset="-128"/>
              </a:rPr>
              <a:t>Directorate, Office, Program Specific Requirements</a:t>
            </a:r>
          </a:p>
        </p:txBody>
      </p:sp>
      <p:sp>
        <p:nvSpPr>
          <p:cNvPr id="43011" name="Content Placeholder 2"/>
          <p:cNvSpPr>
            <a:spLocks noGrp="1"/>
          </p:cNvSpPr>
          <p:nvPr>
            <p:ph idx="1"/>
          </p:nvPr>
        </p:nvSpPr>
        <p:spPr/>
        <p:txBody>
          <a:bodyPr/>
          <a:lstStyle/>
          <a:p>
            <a:pPr>
              <a:buFont typeface="Wingdings" pitchFamily="2" charset="2"/>
              <a:buNone/>
            </a:pPr>
            <a:r>
              <a:rPr lang="en-US" smtClean="0">
                <a:ea typeface="ＭＳ Ｐゴシック" pitchFamily="34" charset="-128"/>
                <a:hlinkClick r:id="rId2"/>
              </a:rPr>
              <a:t>http://www.nsf.gov/bfa/dias/policy/dmp.jsp</a:t>
            </a:r>
            <a:endParaRPr lang="en-US" smtClean="0">
              <a:ea typeface="ＭＳ Ｐゴシック" pitchFamily="34" charset="-128"/>
            </a:endParaRPr>
          </a:p>
          <a:p>
            <a:r>
              <a:rPr lang="en-US" smtClean="0">
                <a:ea typeface="ＭＳ Ｐゴシック" pitchFamily="34" charset="-128"/>
              </a:rPr>
              <a:t>If guidance specific to the program is not available, then the requirements in GPG apply</a:t>
            </a:r>
          </a:p>
          <a:p>
            <a:r>
              <a:rPr lang="en-US" smtClean="0">
                <a:ea typeface="ＭＳ Ｐゴシック" pitchFamily="34" charset="-128"/>
              </a:rPr>
              <a:t>Individual solicitations may have additional requirements as well</a:t>
            </a:r>
          </a:p>
          <a:p>
            <a:pPr>
              <a:buFont typeface="Wingdings" pitchFamily="2" charset="2"/>
              <a:buNone/>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ea typeface="ＭＳ Ｐゴシック" pitchFamily="34" charset="-128"/>
              </a:rPr>
              <a:t>One More Thing to Keep In Mind</a:t>
            </a:r>
          </a:p>
        </p:txBody>
      </p:sp>
      <p:sp>
        <p:nvSpPr>
          <p:cNvPr id="44035" name="Content Placeholder 2"/>
          <p:cNvSpPr>
            <a:spLocks noGrp="1"/>
          </p:cNvSpPr>
          <p:nvPr>
            <p:ph idx="1"/>
          </p:nvPr>
        </p:nvSpPr>
        <p:spPr/>
        <p:txBody>
          <a:bodyPr/>
          <a:lstStyle/>
          <a:p>
            <a:r>
              <a:rPr lang="en-US" smtClean="0">
                <a:ea typeface="ＭＳ Ｐゴシック" pitchFamily="34" charset="-128"/>
              </a:rPr>
              <a:t>This policy mandates that you have to make your data accessible</a:t>
            </a:r>
          </a:p>
          <a:p>
            <a:pPr lvl="1"/>
            <a:r>
              <a:rPr lang="en-US" smtClean="0">
                <a:ea typeface="ＭＳ Ｐゴシック" pitchFamily="34" charset="-128"/>
              </a:rPr>
              <a:t>Archive, open access, metadata tagged</a:t>
            </a:r>
          </a:p>
          <a:p>
            <a:r>
              <a:rPr lang="en-US" smtClean="0">
                <a:ea typeface="ＭＳ Ｐゴシック" pitchFamily="34" charset="-128"/>
              </a:rPr>
              <a:t>This is actually the easy step</a:t>
            </a:r>
          </a:p>
          <a:p>
            <a:endParaRPr lang="en-US" smtClean="0">
              <a:ea typeface="ＭＳ Ｐゴシック" pitchFamily="34" charset="-128"/>
            </a:endParaRPr>
          </a:p>
          <a:p>
            <a:r>
              <a:rPr lang="en-US" smtClean="0">
                <a:ea typeface="ＭＳ Ｐゴシック" pitchFamily="34" charset="-128"/>
              </a:rPr>
              <a:t>Getting the data out again, using other people’s data – a MUCH harder problem</a:t>
            </a:r>
          </a:p>
          <a:p>
            <a:pPr lvl="1"/>
            <a:r>
              <a:rPr lang="en-US" smtClean="0">
                <a:ea typeface="ＭＳ Ｐゴシック" pitchFamily="34" charset="-128"/>
              </a:rPr>
              <a:t>But not part of this work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ea typeface="ＭＳ Ｐゴシック" pitchFamily="34" charset="-128"/>
              </a:rPr>
              <a:t>Collaborations</a:t>
            </a:r>
          </a:p>
        </p:txBody>
      </p:sp>
      <p:sp>
        <p:nvSpPr>
          <p:cNvPr id="45059" name="Content Placeholder 2"/>
          <p:cNvSpPr>
            <a:spLocks noGrp="1"/>
          </p:cNvSpPr>
          <p:nvPr>
            <p:ph idx="1"/>
          </p:nvPr>
        </p:nvSpPr>
        <p:spPr/>
        <p:txBody>
          <a:bodyPr/>
          <a:lstStyle/>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ea typeface="ＭＳ Ｐゴシック" pitchFamily="34" charset="-128"/>
              </a:rPr>
              <a:t>Research Infrastructure Improvement Awards (RII) Track 1</a:t>
            </a:r>
          </a:p>
        </p:txBody>
      </p:sp>
      <p:sp>
        <p:nvSpPr>
          <p:cNvPr id="46083" name="Content Placeholder 2"/>
          <p:cNvSpPr>
            <a:spLocks noGrp="1"/>
          </p:cNvSpPr>
          <p:nvPr>
            <p:ph idx="1"/>
          </p:nvPr>
        </p:nvSpPr>
        <p:spPr/>
        <p:txBody>
          <a:bodyPr/>
          <a:lstStyle/>
          <a:p>
            <a:r>
              <a:rPr lang="en-US" smtClean="0">
                <a:ea typeface="ＭＳ Ｐゴシック" pitchFamily="34" charset="-128"/>
              </a:rPr>
              <a:t>Up to 5 years and $20M</a:t>
            </a:r>
          </a:p>
          <a:p>
            <a:r>
              <a:rPr lang="en-US" smtClean="0">
                <a:ea typeface="ＭＳ Ｐゴシック" pitchFamily="34" charset="-128"/>
              </a:rPr>
              <a:t>Improve physical and human infrastructure critical to R&amp;D competitiveness</a:t>
            </a:r>
          </a:p>
          <a:p>
            <a:r>
              <a:rPr lang="en-US" smtClean="0">
                <a:ea typeface="ＭＳ Ｐゴシック" pitchFamily="34" charset="-128"/>
              </a:rPr>
              <a:t>Priority research aligned with jurisdiction S&amp;T plan</a:t>
            </a:r>
          </a:p>
          <a:p>
            <a:endParaRPr lang="en-US" smtClean="0">
              <a:ea typeface="ＭＳ Ｐゴシック" pitchFamily="34" charset="-128"/>
            </a:endParaRPr>
          </a:p>
          <a:p>
            <a:r>
              <a:rPr lang="en-US" smtClean="0">
                <a:ea typeface="ＭＳ Ｐゴシック" pitchFamily="34" charset="-128"/>
              </a:rPr>
              <a:t> In FY 2009: 9 Proposals Received; 6 Funded</a:t>
            </a:r>
          </a:p>
          <a:p>
            <a:r>
              <a:rPr lang="en-US" smtClean="0">
                <a:ea typeface="ＭＳ Ｐゴシック" pitchFamily="34" charset="-128"/>
              </a:rPr>
              <a:t> In FY 2010: 14 Proposals Rcv’d; 7 Funded</a:t>
            </a:r>
          </a:p>
          <a:p>
            <a:r>
              <a:rPr lang="en-US" smtClean="0">
                <a:ea typeface="ＭＳ Ｐゴシック" pitchFamily="34" charset="-128"/>
              </a:rPr>
              <a:t>In FY 2011: 7 eligible jurisdictions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ea typeface="ＭＳ Ｐゴシック" pitchFamily="34" charset="-128"/>
              </a:rPr>
              <a:t>Research Infrastructure Improvement Awards (RII) Track 2</a:t>
            </a:r>
          </a:p>
        </p:txBody>
      </p:sp>
      <p:sp>
        <p:nvSpPr>
          <p:cNvPr id="47107" name="Content Placeholder 2"/>
          <p:cNvSpPr>
            <a:spLocks noGrp="1"/>
          </p:cNvSpPr>
          <p:nvPr>
            <p:ph idx="1"/>
          </p:nvPr>
        </p:nvSpPr>
        <p:spPr/>
        <p:txBody>
          <a:bodyPr/>
          <a:lstStyle/>
          <a:p>
            <a:r>
              <a:rPr lang="en-US" smtClean="0">
                <a:ea typeface="ＭＳ Ｐゴシック" pitchFamily="34" charset="-128"/>
              </a:rPr>
              <a:t>Up to 3 years and $6M</a:t>
            </a:r>
          </a:p>
          <a:p>
            <a:r>
              <a:rPr lang="en-US" smtClean="0">
                <a:ea typeface="ＭＳ Ｐゴシック" pitchFamily="34" charset="-128"/>
              </a:rPr>
              <a:t>Consortia of jurisdictions</a:t>
            </a:r>
          </a:p>
          <a:p>
            <a:r>
              <a:rPr lang="en-US" smtClean="0">
                <a:ea typeface="ＭＳ Ｐゴシック" pitchFamily="34" charset="-128"/>
              </a:rPr>
              <a:t>Support innovation-enabling cyberinfrastructure </a:t>
            </a:r>
          </a:p>
          <a:p>
            <a:r>
              <a:rPr lang="en-US" smtClean="0">
                <a:ea typeface="ＭＳ Ｐゴシック" pitchFamily="34" charset="-128"/>
              </a:rPr>
              <a:t>Regional, thematic, or technological importance to suite of jurisdictions</a:t>
            </a:r>
          </a:p>
          <a:p>
            <a:endParaRPr lang="en-US" smtClean="0">
              <a:ea typeface="ＭＳ Ｐゴシック" pitchFamily="34" charset="-128"/>
            </a:endParaRPr>
          </a:p>
          <a:p>
            <a:r>
              <a:rPr lang="en-US" smtClean="0">
                <a:ea typeface="ＭＳ Ｐゴシック" pitchFamily="34" charset="-128"/>
              </a:rPr>
              <a:t> In FY 09: 9 Props Rec’d; 7 Funded (5 ARRA)</a:t>
            </a:r>
          </a:p>
          <a:p>
            <a:r>
              <a:rPr lang="en-US" smtClean="0">
                <a:ea typeface="ＭＳ Ｐゴシック" pitchFamily="34" charset="-128"/>
              </a:rPr>
              <a:t> In FY10:  9 Props Rec’d; 5 Funded</a:t>
            </a:r>
          </a:p>
          <a:p>
            <a:r>
              <a:rPr lang="en-US" smtClean="0">
                <a:ea typeface="ＭＳ Ｐゴシック" pitchFamily="34" charset="-128"/>
              </a:rPr>
              <a:t>In FY11: 6 eligible jurisdictions</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ea typeface="ＭＳ Ｐゴシック" pitchFamily="34" charset="-128"/>
              </a:rPr>
              <a:t>Collaborations</a:t>
            </a:r>
          </a:p>
        </p:txBody>
      </p:sp>
      <p:sp>
        <p:nvSpPr>
          <p:cNvPr id="48131" name="Content Placeholder 2"/>
          <p:cNvSpPr>
            <a:spLocks noGrp="1"/>
          </p:cNvSpPr>
          <p:nvPr>
            <p:ph idx="1"/>
          </p:nvPr>
        </p:nvSpPr>
        <p:spPr/>
        <p:txBody>
          <a:bodyPr/>
          <a:lstStyle/>
          <a:p>
            <a:r>
              <a:rPr lang="en-US" smtClean="0">
                <a:ea typeface="ＭＳ Ｐゴシック" pitchFamily="34" charset="-128"/>
              </a:rPr>
              <a:t>Support the jurisdiction S&amp;T plans</a:t>
            </a:r>
          </a:p>
          <a:p>
            <a:pPr lvl="1"/>
            <a:r>
              <a:rPr lang="en-US" smtClean="0">
                <a:ea typeface="ＭＳ Ｐゴシック" pitchFamily="34" charset="-128"/>
              </a:rPr>
              <a:t>Includes industry involvement</a:t>
            </a:r>
          </a:p>
          <a:p>
            <a:r>
              <a:rPr lang="en-US" smtClean="0">
                <a:ea typeface="ＭＳ Ｐゴシック" pitchFamily="34" charset="-128"/>
              </a:rPr>
              <a:t>Support the jurisdiction CI plan</a:t>
            </a:r>
          </a:p>
          <a:p>
            <a:r>
              <a:rPr lang="en-US" smtClean="0">
                <a:ea typeface="ＭＳ Ｐゴシック" pitchFamily="34" charset="-128"/>
              </a:rPr>
              <a:t>Support research and education across the jurisdiction</a:t>
            </a:r>
          </a:p>
          <a:p>
            <a:pPr lvl="1"/>
            <a:r>
              <a:rPr lang="en-US" smtClean="0">
                <a:ea typeface="ＭＳ Ｐゴシック" pitchFamily="34" charset="-128"/>
              </a:rPr>
              <a:t>Including community colleges, tribal colleges, PUI’s, and others</a:t>
            </a:r>
          </a:p>
          <a:p>
            <a:r>
              <a:rPr lang="en-US" smtClean="0">
                <a:ea typeface="ＭＳ Ｐゴシック" pitchFamily="34" charset="-128"/>
              </a:rPr>
              <a:t>Support workforce development, external outreach</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4294967295"/>
          </p:nvPr>
        </p:nvSpPr>
        <p:spPr bwMode="auto">
          <a:xfrm>
            <a:off x="8609013" y="6465888"/>
            <a:ext cx="534987" cy="344487"/>
          </a:xfrm>
          <a:prstGeom prst="rect">
            <a:avLst/>
          </a:prstGeom>
          <a:noFill/>
          <a:ln>
            <a:miter lim="800000"/>
            <a:headEnd/>
            <a:tailEnd/>
          </a:ln>
        </p:spPr>
        <p:txBody>
          <a:bodyPr/>
          <a:lstStyle/>
          <a:p>
            <a:fld id="{9CAFF687-CB04-4F9D-BB3D-63215E9F02B7}" type="slidenum">
              <a:rPr lang="en-US"/>
              <a:pPr/>
              <a:t>46</a:t>
            </a:fld>
            <a:endParaRPr lang="en-US"/>
          </a:p>
        </p:txBody>
      </p:sp>
      <p:sp>
        <p:nvSpPr>
          <p:cNvPr id="49155" name="Rectangle 4"/>
          <p:cNvSpPr>
            <a:spLocks noGrp="1" noChangeArrowheads="1"/>
          </p:cNvSpPr>
          <p:nvPr>
            <p:ph type="title"/>
          </p:nvPr>
        </p:nvSpPr>
        <p:spPr/>
        <p:txBody>
          <a:bodyPr/>
          <a:lstStyle/>
          <a:p>
            <a:r>
              <a:rPr lang="en-US" smtClean="0">
                <a:ea typeface="ＭＳ Ｐゴシック" pitchFamily="34" charset="-128"/>
              </a:rPr>
              <a:t>Research Is Changing</a:t>
            </a:r>
          </a:p>
        </p:txBody>
      </p:sp>
      <p:sp>
        <p:nvSpPr>
          <p:cNvPr id="49156" name="Rectangle 5"/>
          <p:cNvSpPr>
            <a:spLocks noGrp="1" noChangeArrowheads="1"/>
          </p:cNvSpPr>
          <p:nvPr>
            <p:ph type="body" idx="1"/>
          </p:nvPr>
        </p:nvSpPr>
        <p:spPr>
          <a:xfrm>
            <a:off x="346075" y="1036638"/>
            <a:ext cx="7935913" cy="4400550"/>
          </a:xfrm>
        </p:spPr>
        <p:txBody>
          <a:bodyPr/>
          <a:lstStyle/>
          <a:p>
            <a:r>
              <a:rPr lang="en-US" smtClean="0">
                <a:ea typeface="ＭＳ Ｐゴシック" pitchFamily="34" charset="-128"/>
              </a:rPr>
              <a:t>Geographically distributed user communities</a:t>
            </a:r>
          </a:p>
          <a:p>
            <a:pPr lvl="1"/>
            <a:r>
              <a:rPr lang="en-US" smtClean="0">
                <a:ea typeface="ＭＳ Ｐゴシック" pitchFamily="34" charset="-128"/>
              </a:rPr>
              <a:t>Numerous labs, universities, industry</a:t>
            </a:r>
          </a:p>
          <a:p>
            <a:r>
              <a:rPr lang="en-US" smtClean="0">
                <a:ea typeface="ＭＳ Ｐゴシック" pitchFamily="34" charset="-128"/>
              </a:rPr>
              <a:t>Integration with other national resources</a:t>
            </a:r>
          </a:p>
          <a:p>
            <a:pPr lvl="1"/>
            <a:r>
              <a:rPr lang="en-US" smtClean="0">
                <a:ea typeface="ＭＳ Ｐゴシック" pitchFamily="34" charset="-128"/>
              </a:rPr>
              <a:t>Inevitably multi-agency, multi-disciplinary</a:t>
            </a:r>
          </a:p>
          <a:p>
            <a:r>
              <a:rPr lang="en-US" smtClean="0">
                <a:ea typeface="ＭＳ Ｐゴシック" pitchFamily="34" charset="-128"/>
              </a:rPr>
              <a:t>Extremely large quantities of data</a:t>
            </a:r>
          </a:p>
          <a:p>
            <a:pPr lvl="1"/>
            <a:r>
              <a:rPr lang="en-US" smtClean="0">
                <a:ea typeface="ＭＳ Ｐゴシック" pitchFamily="34" charset="-128"/>
              </a:rPr>
              <a:t>Petabyte data sets, with complex access patterns</a:t>
            </a:r>
          </a:p>
          <a:p>
            <a:pPr lvl="1"/>
            <a:r>
              <a:rPr lang="en-US" smtClean="0">
                <a:ea typeface="ＭＳ Ｐゴシック" pitchFamily="34" charset="-128"/>
              </a:rPr>
              <a:t>Also thousands of SMALL data sets</a:t>
            </a:r>
          </a:p>
          <a:p>
            <a:pPr lvl="1"/>
            <a:r>
              <a:rPr lang="en-US" smtClean="0">
                <a:ea typeface="ＭＳ Ｐゴシック" pitchFamily="34" charset="-128"/>
              </a:rPr>
              <a:t>None of it tagged as you need it, or in the right format</a:t>
            </a:r>
          </a:p>
          <a:p>
            <a:r>
              <a:rPr lang="en-US" smtClean="0">
                <a:ea typeface="ＭＳ Ｐゴシック" pitchFamily="34" charset="-128"/>
              </a:rPr>
              <a:t>EPSCoR and NSF are growing and changing to support new science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ea typeface="ＭＳ Ｐゴシック" pitchFamily="34" charset="-128"/>
              </a:rPr>
              <a:t>More Information</a:t>
            </a:r>
          </a:p>
        </p:txBody>
      </p:sp>
      <p:sp>
        <p:nvSpPr>
          <p:cNvPr id="50179" name="Content Placeholder 2"/>
          <p:cNvSpPr>
            <a:spLocks noGrp="1"/>
          </p:cNvSpPr>
          <p:nvPr>
            <p:ph idx="1"/>
          </p:nvPr>
        </p:nvSpPr>
        <p:spPr>
          <a:xfrm>
            <a:off x="657225" y="1466850"/>
            <a:ext cx="8181975" cy="4114800"/>
          </a:xfrm>
        </p:spPr>
        <p:txBody>
          <a:bodyPr/>
          <a:lstStyle/>
          <a:p>
            <a:r>
              <a:rPr lang="en-US" smtClean="0">
                <a:ea typeface="ＭＳ Ｐゴシック" pitchFamily="34" charset="-128"/>
              </a:rPr>
              <a:t>Jennifer M. Schopf</a:t>
            </a:r>
          </a:p>
          <a:p>
            <a:pPr lvl="1"/>
            <a:r>
              <a:rPr lang="en-US" smtClean="0">
                <a:ea typeface="ＭＳ Ｐゴシック" pitchFamily="34" charset="-128"/>
              </a:rPr>
              <a:t>jschopf@nsf.gov</a:t>
            </a:r>
          </a:p>
          <a:p>
            <a:pPr lvl="1"/>
            <a:r>
              <a:rPr lang="en-US" smtClean="0">
                <a:ea typeface="ＭＳ Ｐゴシック" pitchFamily="34" charset="-128"/>
              </a:rPr>
              <a:t>jms@nsf.gov</a:t>
            </a:r>
          </a:p>
          <a:p>
            <a:pPr lvl="1">
              <a:buFont typeface="Wingdings" pitchFamily="2" charset="2"/>
              <a:buNone/>
            </a:pPr>
            <a:endParaRPr lang="en-US" smtClean="0">
              <a:ea typeface="ＭＳ Ｐゴシック" pitchFamily="34" charset="-128"/>
            </a:endParaRPr>
          </a:p>
          <a:p>
            <a:r>
              <a:rPr lang="en-US" smtClean="0">
                <a:ea typeface="ＭＳ Ｐゴシック" pitchFamily="34" charset="-128"/>
              </a:rPr>
              <a:t>Dear Colleague letter for CF21</a:t>
            </a:r>
          </a:p>
          <a:p>
            <a:pPr>
              <a:buFont typeface="Wingdings" pitchFamily="2" charset="2"/>
              <a:buNone/>
            </a:pPr>
            <a:r>
              <a:rPr lang="en-US" sz="2400" smtClean="0">
                <a:ea typeface="ＭＳ Ｐゴシック" pitchFamily="34" charset="-128"/>
              </a:rPr>
              <a:t>http://www.nsf.gov/pubs/2010/nsf10015/nsf10015.jsp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457200" y="228600"/>
            <a:ext cx="8458200" cy="990600"/>
          </a:xfrm>
        </p:spPr>
        <p:txBody>
          <a:bodyPr lIns="50800" tIns="50800" rIns="50800" bIns="50800"/>
          <a:lstStyle/>
          <a:p>
            <a:pPr eaLnBrk="1" hangingPunct="1"/>
            <a:r>
              <a:rPr lang="en-US" sz="4400" smtClean="0">
                <a:ea typeface="ＭＳ Ｐゴシック" pitchFamily="34" charset="-128"/>
              </a:rPr>
              <a:t>Framing the Question</a:t>
            </a:r>
            <a:br>
              <a:rPr lang="en-US" sz="4400" smtClean="0">
                <a:ea typeface="ＭＳ Ｐゴシック" pitchFamily="34" charset="-128"/>
              </a:rPr>
            </a:br>
            <a:r>
              <a:rPr lang="en-US" sz="2800" i="1" smtClean="0">
                <a:ea typeface="ＭＳ Ｐゴシック" pitchFamily="34" charset="-128"/>
              </a:rPr>
              <a:t>Science has been Revolutionized by CI</a:t>
            </a:r>
            <a:endParaRPr lang="en-US" sz="2000" i="1" smtClean="0">
              <a:ea typeface="ＭＳ Ｐゴシック" pitchFamily="34" charset="-128"/>
            </a:endParaRPr>
          </a:p>
        </p:txBody>
      </p:sp>
      <p:pic>
        <p:nvPicPr>
          <p:cNvPr id="7171" name="Picture 4"/>
          <p:cNvPicPr>
            <a:picLocks noChangeAspect="1" noChangeArrowheads="1"/>
          </p:cNvPicPr>
          <p:nvPr/>
        </p:nvPicPr>
        <p:blipFill>
          <a:blip r:embed="rId3"/>
          <a:srcRect/>
          <a:stretch>
            <a:fillRect/>
          </a:stretch>
        </p:blipFill>
        <p:spPr bwMode="auto">
          <a:xfrm>
            <a:off x="5943600" y="4724400"/>
            <a:ext cx="1219200" cy="1311275"/>
          </a:xfrm>
          <a:prstGeom prst="rect">
            <a:avLst/>
          </a:prstGeom>
          <a:noFill/>
          <a:ln w="127000">
            <a:noFill/>
            <a:miter lim="800000"/>
            <a:headEnd/>
            <a:tailEnd/>
          </a:ln>
        </p:spPr>
      </p:pic>
      <p:pic>
        <p:nvPicPr>
          <p:cNvPr id="7172" name="Picture 9"/>
          <p:cNvPicPr>
            <a:picLocks noChangeAspect="1" noChangeArrowheads="1"/>
          </p:cNvPicPr>
          <p:nvPr/>
        </p:nvPicPr>
        <p:blipFill>
          <a:blip r:embed="rId4"/>
          <a:srcRect/>
          <a:stretch>
            <a:fillRect/>
          </a:stretch>
        </p:blipFill>
        <p:spPr bwMode="auto">
          <a:xfrm>
            <a:off x="4419600" y="1828800"/>
            <a:ext cx="4216400" cy="2720975"/>
          </a:xfrm>
          <a:prstGeom prst="rect">
            <a:avLst/>
          </a:prstGeom>
          <a:noFill/>
          <a:ln w="127000">
            <a:noFill/>
            <a:miter lim="800000"/>
            <a:headEnd/>
            <a:tailEnd/>
          </a:ln>
        </p:spPr>
      </p:pic>
      <p:pic>
        <p:nvPicPr>
          <p:cNvPr id="7173" name="Picture 10"/>
          <p:cNvPicPr>
            <a:picLocks noChangeArrowheads="1"/>
          </p:cNvPicPr>
          <p:nvPr/>
        </p:nvPicPr>
        <p:blipFill>
          <a:blip r:embed="rId5"/>
          <a:srcRect/>
          <a:stretch>
            <a:fillRect/>
          </a:stretch>
        </p:blipFill>
        <p:spPr bwMode="auto">
          <a:xfrm>
            <a:off x="7467600" y="1981200"/>
            <a:ext cx="1676400" cy="2374900"/>
          </a:xfrm>
          <a:prstGeom prst="rect">
            <a:avLst/>
          </a:prstGeom>
          <a:noFill/>
          <a:ln w="127000">
            <a:noFill/>
            <a:miter lim="800000"/>
            <a:headEnd/>
            <a:tailEnd/>
          </a:ln>
        </p:spPr>
      </p:pic>
      <p:pic>
        <p:nvPicPr>
          <p:cNvPr id="7174" name="Picture 12"/>
          <p:cNvPicPr>
            <a:picLocks noChangeArrowheads="1"/>
          </p:cNvPicPr>
          <p:nvPr/>
        </p:nvPicPr>
        <p:blipFill>
          <a:blip r:embed="rId6"/>
          <a:srcRect l="5945" t="806" r="6197" b="9534"/>
          <a:stretch>
            <a:fillRect/>
          </a:stretch>
        </p:blipFill>
        <p:spPr bwMode="auto">
          <a:xfrm>
            <a:off x="7391400" y="4724400"/>
            <a:ext cx="1562100" cy="1320800"/>
          </a:xfrm>
          <a:prstGeom prst="rect">
            <a:avLst/>
          </a:prstGeom>
          <a:noFill/>
          <a:ln w="25400">
            <a:noFill/>
            <a:miter lim="800000"/>
            <a:headEnd/>
            <a:tailEnd/>
          </a:ln>
        </p:spPr>
      </p:pic>
      <p:pic>
        <p:nvPicPr>
          <p:cNvPr id="7175" name="Picture 11"/>
          <p:cNvPicPr>
            <a:picLocks noChangeAspect="1" noChangeArrowheads="1"/>
          </p:cNvPicPr>
          <p:nvPr/>
        </p:nvPicPr>
        <p:blipFill>
          <a:blip r:embed="rId7"/>
          <a:srcRect/>
          <a:stretch>
            <a:fillRect/>
          </a:stretch>
        </p:blipFill>
        <p:spPr bwMode="auto">
          <a:xfrm>
            <a:off x="4495800" y="4724400"/>
            <a:ext cx="1270000" cy="1244600"/>
          </a:xfrm>
          <a:prstGeom prst="rect">
            <a:avLst/>
          </a:prstGeom>
          <a:noFill/>
          <a:ln w="12700">
            <a:noFill/>
            <a:round/>
            <a:headEnd/>
            <a:tailEnd/>
          </a:ln>
        </p:spPr>
      </p:pic>
      <p:sp>
        <p:nvSpPr>
          <p:cNvPr id="8" name="Content Placeholder 4"/>
          <p:cNvSpPr txBox="1">
            <a:spLocks/>
          </p:cNvSpPr>
          <p:nvPr/>
        </p:nvSpPr>
        <p:spPr bwMode="auto">
          <a:xfrm>
            <a:off x="0" y="1066800"/>
            <a:ext cx="4419600" cy="57912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3300"/>
              </a:buClr>
              <a:buSzPct val="75000"/>
              <a:buFont typeface="Wingdings" pitchFamily="2" charset="2"/>
              <a:buChar char="v"/>
              <a:defRPr/>
            </a:pPr>
            <a:endParaRPr lang="en-US" dirty="0">
              <a:solidFill>
                <a:srgbClr val="FFFF00"/>
              </a:solidFill>
              <a:latin typeface="+mn-lt"/>
              <a:ea typeface="+mn-ea"/>
            </a:endParaRPr>
          </a:p>
          <a:p>
            <a:pPr marL="342900" indent="-342900" eaLnBrk="0" hangingPunct="0">
              <a:lnSpc>
                <a:spcPct val="90000"/>
              </a:lnSpc>
              <a:spcBef>
                <a:spcPct val="20000"/>
              </a:spcBef>
              <a:buClr>
                <a:srgbClr val="FF3300"/>
              </a:buClr>
              <a:buSzPct val="75000"/>
              <a:buFont typeface="Wingdings" pitchFamily="2" charset="2"/>
              <a:buChar char="v"/>
              <a:defRPr/>
            </a:pPr>
            <a:r>
              <a:rPr lang="en-US" sz="3200" dirty="0">
                <a:solidFill>
                  <a:srgbClr val="FFFF00"/>
                </a:solidFill>
                <a:latin typeface="+mn-lt"/>
                <a:ea typeface="+mn-ea"/>
              </a:rPr>
              <a:t>Modern </a:t>
            </a:r>
            <a:r>
              <a:rPr lang="en-US" sz="3200" dirty="0">
                <a:solidFill>
                  <a:srgbClr val="EAEAEA"/>
                </a:solidFill>
                <a:latin typeface="+mn-lt"/>
                <a:ea typeface="+mn-ea"/>
              </a:rPr>
              <a:t>science</a:t>
            </a:r>
          </a:p>
          <a:p>
            <a:pPr marL="742950" lvl="1" indent="-285750" eaLnBrk="0" hangingPunct="0">
              <a:lnSpc>
                <a:spcPct val="90000"/>
              </a:lnSpc>
              <a:spcBef>
                <a:spcPct val="20000"/>
              </a:spcBef>
              <a:buClr>
                <a:srgbClr val="66FFFF"/>
              </a:buClr>
              <a:buSzPct val="75000"/>
              <a:buFont typeface="Wingdings" pitchFamily="2" charset="2"/>
              <a:buChar char="Ø"/>
              <a:defRPr/>
            </a:pPr>
            <a:r>
              <a:rPr lang="en-US" sz="2800" dirty="0">
                <a:solidFill>
                  <a:srgbClr val="EAEAEA"/>
                </a:solidFill>
                <a:latin typeface="+mn-lt"/>
                <a:ea typeface="+mn-ea"/>
                <a:cs typeface="ＭＳ Ｐゴシック"/>
              </a:rPr>
              <a:t>Data- and compute-intensive</a:t>
            </a:r>
          </a:p>
          <a:p>
            <a:pPr marL="742950" lvl="1" indent="-285750" eaLnBrk="0" hangingPunct="0">
              <a:lnSpc>
                <a:spcPct val="90000"/>
              </a:lnSpc>
              <a:spcBef>
                <a:spcPct val="20000"/>
              </a:spcBef>
              <a:buClr>
                <a:srgbClr val="66FFFF"/>
              </a:buClr>
              <a:buSzPct val="75000"/>
              <a:buFont typeface="Wingdings" pitchFamily="2" charset="2"/>
              <a:buChar char="Ø"/>
              <a:defRPr/>
            </a:pPr>
            <a:r>
              <a:rPr lang="en-US" sz="2800" dirty="0">
                <a:solidFill>
                  <a:srgbClr val="EAEAEA"/>
                </a:solidFill>
                <a:latin typeface="+mn-lt"/>
                <a:ea typeface="+mn-ea"/>
                <a:cs typeface="ＭＳ Ｐゴシック"/>
              </a:rPr>
              <a:t>Integrative</a:t>
            </a:r>
          </a:p>
          <a:p>
            <a:pPr marL="342900" indent="-342900" eaLnBrk="0" hangingPunct="0">
              <a:lnSpc>
                <a:spcPct val="90000"/>
              </a:lnSpc>
              <a:spcBef>
                <a:spcPct val="20000"/>
              </a:spcBef>
              <a:buClr>
                <a:srgbClr val="FF3300"/>
              </a:buClr>
              <a:buSzPct val="75000"/>
              <a:buFont typeface="Wingdings" pitchFamily="2" charset="2"/>
              <a:buChar char="v"/>
              <a:defRPr/>
            </a:pPr>
            <a:r>
              <a:rPr lang="en-US" sz="3200" dirty="0" err="1">
                <a:solidFill>
                  <a:srgbClr val="FFFF00"/>
                </a:solidFill>
                <a:latin typeface="+mn-lt"/>
                <a:ea typeface="+mn-ea"/>
              </a:rPr>
              <a:t>Multiscale</a:t>
            </a:r>
            <a:r>
              <a:rPr lang="en-US" sz="3200" dirty="0">
                <a:solidFill>
                  <a:srgbClr val="FFFF00"/>
                </a:solidFill>
                <a:latin typeface="+mn-lt"/>
                <a:ea typeface="+mn-ea"/>
              </a:rPr>
              <a:t> </a:t>
            </a:r>
            <a:r>
              <a:rPr lang="en-US" sz="3200" dirty="0" err="1">
                <a:solidFill>
                  <a:srgbClr val="EAEAEA"/>
                </a:solidFill>
                <a:latin typeface="+mn-lt"/>
                <a:ea typeface="+mn-ea"/>
              </a:rPr>
              <a:t>Collabs</a:t>
            </a:r>
            <a:endParaRPr lang="en-US" sz="3200" dirty="0">
              <a:solidFill>
                <a:srgbClr val="EAEAEA"/>
              </a:solidFill>
              <a:latin typeface="+mn-lt"/>
              <a:ea typeface="+mn-ea"/>
            </a:endParaRPr>
          </a:p>
          <a:p>
            <a:pPr marL="742950" lvl="1" indent="-285750" eaLnBrk="0" hangingPunct="0">
              <a:lnSpc>
                <a:spcPct val="90000"/>
              </a:lnSpc>
              <a:spcBef>
                <a:spcPct val="20000"/>
              </a:spcBef>
              <a:buClr>
                <a:srgbClr val="66FFFF"/>
              </a:buClr>
              <a:buSzPct val="75000"/>
              <a:buFont typeface="Wingdings" pitchFamily="2" charset="2"/>
              <a:buChar char="Ø"/>
              <a:defRPr/>
            </a:pPr>
            <a:r>
              <a:rPr lang="en-US" sz="2800" dirty="0" err="1">
                <a:solidFill>
                  <a:srgbClr val="EAEAEA"/>
                </a:solidFill>
                <a:latin typeface="+mn-lt"/>
                <a:ea typeface="+mn-ea"/>
                <a:cs typeface="ＭＳ Ｐゴシック"/>
              </a:rPr>
              <a:t>Add’l</a:t>
            </a:r>
            <a:r>
              <a:rPr lang="en-US" sz="2800" dirty="0">
                <a:solidFill>
                  <a:srgbClr val="EAEAEA"/>
                </a:solidFill>
                <a:latin typeface="+mn-lt"/>
                <a:ea typeface="+mn-ea"/>
                <a:cs typeface="ＭＳ Ｐゴシック"/>
              </a:rPr>
              <a:t> complexity</a:t>
            </a:r>
          </a:p>
          <a:p>
            <a:pPr marL="742950" lvl="1" indent="-285750" eaLnBrk="0" hangingPunct="0">
              <a:lnSpc>
                <a:spcPct val="90000"/>
              </a:lnSpc>
              <a:spcBef>
                <a:spcPct val="20000"/>
              </a:spcBef>
              <a:buClr>
                <a:srgbClr val="66FFFF"/>
              </a:buClr>
              <a:buSzPct val="75000"/>
              <a:buFont typeface="Wingdings" pitchFamily="2" charset="2"/>
              <a:buChar char="Ø"/>
              <a:defRPr/>
            </a:pPr>
            <a:r>
              <a:rPr lang="en-US" sz="2800" dirty="0">
                <a:solidFill>
                  <a:srgbClr val="EAEAEA"/>
                </a:solidFill>
                <a:latin typeface="+mn-lt"/>
                <a:ea typeface="+mn-ea"/>
                <a:cs typeface="ＭＳ Ｐゴシック"/>
              </a:rPr>
              <a:t>Individuals, groups, teams, communities</a:t>
            </a:r>
          </a:p>
          <a:p>
            <a:pPr marL="342900" indent="-342900" eaLnBrk="0" hangingPunct="0">
              <a:lnSpc>
                <a:spcPct val="90000"/>
              </a:lnSpc>
              <a:spcBef>
                <a:spcPct val="20000"/>
              </a:spcBef>
              <a:buClr>
                <a:srgbClr val="FF3300"/>
              </a:buClr>
              <a:buSzPct val="75000"/>
              <a:buFont typeface="Wingdings" pitchFamily="2" charset="2"/>
              <a:buChar char="v"/>
              <a:defRPr/>
            </a:pPr>
            <a:r>
              <a:rPr lang="en-US" sz="3200" dirty="0">
                <a:solidFill>
                  <a:srgbClr val="EAEAEA"/>
                </a:solidFill>
                <a:latin typeface="+mn-lt"/>
                <a:ea typeface="+mn-ea"/>
              </a:rPr>
              <a:t>Must </a:t>
            </a:r>
            <a:r>
              <a:rPr lang="en-US" sz="3200" dirty="0">
                <a:solidFill>
                  <a:srgbClr val="FFFF00"/>
                </a:solidFill>
                <a:latin typeface="+mn-lt"/>
                <a:ea typeface="+mn-ea"/>
              </a:rPr>
              <a:t>Transition </a:t>
            </a:r>
            <a:r>
              <a:rPr lang="en-US" sz="3200" dirty="0">
                <a:solidFill>
                  <a:srgbClr val="EAEAEA"/>
                </a:solidFill>
                <a:latin typeface="+mn-lt"/>
                <a:ea typeface="+mn-ea"/>
              </a:rPr>
              <a:t>NSF CI approach to address these issues</a:t>
            </a:r>
          </a:p>
        </p:txBody>
      </p:sp>
      <p:pic>
        <p:nvPicPr>
          <p:cNvPr id="7177" name="Picture 8"/>
          <p:cNvPicPr>
            <a:picLocks noChangeAspect="1"/>
          </p:cNvPicPr>
          <p:nvPr/>
        </p:nvPicPr>
        <p:blipFill>
          <a:blip r:embed="rId8"/>
          <a:srcRect/>
          <a:stretch>
            <a:fillRect/>
          </a:stretch>
        </p:blipFill>
        <p:spPr bwMode="auto">
          <a:xfrm>
            <a:off x="5562600" y="2895600"/>
            <a:ext cx="1885950" cy="1371600"/>
          </a:xfrm>
          <a:prstGeom prst="rect">
            <a:avLst/>
          </a:prstGeom>
          <a:noFill/>
          <a:ln w="9525">
            <a:noFill/>
            <a:miter lim="800000"/>
            <a:headEnd/>
            <a:tailEnd/>
          </a:ln>
        </p:spPr>
      </p:pic>
      <p:sp>
        <p:nvSpPr>
          <p:cNvPr id="7178" name="Slide Number Placeholder 10"/>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fld id="{A65CB276-5C2C-4A49-A068-993A2B5EFBF5}" type="slidenum">
              <a:rPr lang="en-US"/>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304800"/>
            <a:ext cx="8458200" cy="1143000"/>
          </a:xfrm>
        </p:spPr>
        <p:txBody>
          <a:bodyPr/>
          <a:lstStyle/>
          <a:p>
            <a:pPr eaLnBrk="1" hangingPunct="1"/>
            <a:r>
              <a:rPr lang="en-US" smtClean="0">
                <a:solidFill>
                  <a:srgbClr val="FFFF00"/>
                </a:solidFill>
                <a:ea typeface="ＭＳ Ｐゴシック" pitchFamily="34" charset="-128"/>
              </a:rPr>
              <a:t>NSF Vision for Cyberinfrastructure</a:t>
            </a:r>
          </a:p>
        </p:txBody>
      </p:sp>
      <p:sp>
        <p:nvSpPr>
          <p:cNvPr id="8195" name="Rectangle 3"/>
          <p:cNvSpPr>
            <a:spLocks noGrp="1" noChangeArrowheads="1"/>
          </p:cNvSpPr>
          <p:nvPr>
            <p:ph type="body" sz="half" idx="4294967295"/>
          </p:nvPr>
        </p:nvSpPr>
        <p:spPr>
          <a:xfrm>
            <a:off x="228600" y="1447800"/>
            <a:ext cx="5638800" cy="1847850"/>
          </a:xfrm>
        </p:spPr>
        <p:txBody>
          <a:bodyPr/>
          <a:lstStyle/>
          <a:p>
            <a:r>
              <a:rPr lang="en-US" sz="2400" smtClean="0">
                <a:ea typeface="ＭＳ Ｐゴシック" pitchFamily="34" charset="-128"/>
              </a:rPr>
              <a:t>“National-level, integrated system of hardware, software, data resources &amp; services... to enable new paradigms of science”</a:t>
            </a:r>
          </a:p>
        </p:txBody>
      </p:sp>
      <p:pic>
        <p:nvPicPr>
          <p:cNvPr id="8196" name="Picture 5"/>
          <p:cNvPicPr>
            <a:picLocks noGrp="1" noChangeAspect="1" noChangeArrowheads="1"/>
          </p:cNvPicPr>
          <p:nvPr>
            <p:ph type="clipArt" sz="half" idx="4294967295"/>
          </p:nvPr>
        </p:nvPicPr>
        <p:blipFill>
          <a:blip r:embed="rId3"/>
          <a:srcRect/>
          <a:stretch>
            <a:fillRect/>
          </a:stretch>
        </p:blipFill>
        <p:spPr>
          <a:xfrm>
            <a:off x="5943600" y="1600200"/>
            <a:ext cx="3100388" cy="4114800"/>
          </a:xfrm>
        </p:spPr>
      </p:pic>
      <p:sp>
        <p:nvSpPr>
          <p:cNvPr id="8197" name="Text Box 6"/>
          <p:cNvSpPr txBox="1">
            <a:spLocks noChangeArrowheads="1"/>
          </p:cNvSpPr>
          <p:nvPr/>
        </p:nvSpPr>
        <p:spPr bwMode="auto">
          <a:xfrm>
            <a:off x="4051300" y="6229350"/>
            <a:ext cx="5424488" cy="369888"/>
          </a:xfrm>
          <a:prstGeom prst="rect">
            <a:avLst/>
          </a:prstGeom>
          <a:noFill/>
          <a:ln w="9525">
            <a:noFill/>
            <a:miter lim="800000"/>
            <a:headEnd/>
            <a:tailEnd/>
          </a:ln>
        </p:spPr>
        <p:txBody>
          <a:bodyPr>
            <a:spAutoFit/>
          </a:bodyPr>
          <a:lstStyle/>
          <a:p>
            <a:pPr>
              <a:lnSpc>
                <a:spcPct val="90000"/>
              </a:lnSpc>
            </a:pPr>
            <a:r>
              <a:rPr lang="en-US" sz="2000">
                <a:hlinkClick r:id="rId4"/>
              </a:rPr>
              <a:t>http://www.nsf.gov/pubs/2007/nsf0728/index.jsp</a:t>
            </a:r>
          </a:p>
        </p:txBody>
      </p:sp>
      <p:grpSp>
        <p:nvGrpSpPr>
          <p:cNvPr id="8198" name="Group 6"/>
          <p:cNvGrpSpPr>
            <a:grpSpLocks/>
          </p:cNvGrpSpPr>
          <p:nvPr/>
        </p:nvGrpSpPr>
        <p:grpSpPr bwMode="auto">
          <a:xfrm>
            <a:off x="520700" y="3089275"/>
            <a:ext cx="4494213" cy="3560763"/>
            <a:chOff x="1728788" y="1458913"/>
            <a:chExt cx="5524500" cy="5207000"/>
          </a:xfrm>
        </p:grpSpPr>
        <p:sp>
          <p:nvSpPr>
            <p:cNvPr id="8200" name="Oval 7"/>
            <p:cNvSpPr>
              <a:spLocks/>
            </p:cNvSpPr>
            <p:nvPr/>
          </p:nvSpPr>
          <p:spPr bwMode="auto">
            <a:xfrm>
              <a:off x="1728788" y="1458913"/>
              <a:ext cx="5524500" cy="5207000"/>
            </a:xfrm>
            <a:prstGeom prst="ellipse">
              <a:avLst/>
            </a:prstGeom>
            <a:solidFill>
              <a:srgbClr val="87B1DE">
                <a:alpha val="49803"/>
              </a:srgbClr>
            </a:solidFill>
            <a:ln w="50800">
              <a:noFill/>
              <a:miter lim="800000"/>
              <a:headEnd/>
              <a:tailEnd/>
            </a:ln>
          </p:spPr>
          <p:txBody>
            <a:bodyPr lIns="0" tIns="0" rIns="0" bIns="0" anchor="b"/>
            <a:lstStyle/>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endParaRPr lang="en-US" b="1">
                <a:latin typeface="Times"/>
                <a:ea typeface="Gill Sans" pitchFamily="-65" charset="0"/>
                <a:cs typeface="Times"/>
                <a:sym typeface="Gill Sans" pitchFamily="-65" charset="0"/>
              </a:endParaRPr>
            </a:p>
            <a:p>
              <a:pPr algn="ctr"/>
              <a:r>
                <a:rPr lang="en-US" sz="1800" b="1">
                  <a:latin typeface="Times"/>
                  <a:ea typeface="Gill Sans" pitchFamily="-65" charset="0"/>
                  <a:cs typeface="Times"/>
                  <a:sym typeface="Gill Sans" pitchFamily="-65" charset="0"/>
                </a:rPr>
                <a:t>Learning  &amp; Work Force Needs &amp; Opportunities</a:t>
              </a:r>
            </a:p>
          </p:txBody>
        </p:sp>
        <p:sp>
          <p:nvSpPr>
            <p:cNvPr id="8201" name="Oval 8"/>
            <p:cNvSpPr>
              <a:spLocks/>
            </p:cNvSpPr>
            <p:nvPr/>
          </p:nvSpPr>
          <p:spPr bwMode="auto">
            <a:xfrm>
              <a:off x="2286897" y="1637665"/>
              <a:ext cx="4408282" cy="2474659"/>
            </a:xfrm>
            <a:prstGeom prst="ellipse">
              <a:avLst/>
            </a:prstGeom>
            <a:solidFill>
              <a:srgbClr val="3F9142"/>
            </a:solidFill>
            <a:ln w="50800">
              <a:noFill/>
              <a:miter lim="800000"/>
              <a:headEnd/>
              <a:tailEnd/>
            </a:ln>
          </p:spPr>
          <p:txBody>
            <a:bodyPr lIns="0" tIns="0" rIns="0" bIns="0"/>
            <a:lstStyle/>
            <a:p>
              <a:r>
                <a:rPr lang="en-US" sz="1800" b="1">
                  <a:latin typeface="Times"/>
                  <a:ea typeface="Gill Sans" pitchFamily="-65" charset="0"/>
                  <a:cs typeface="Times"/>
                  <a:sym typeface="Gill Sans" pitchFamily="-65" charset="0"/>
                </a:rPr>
                <a:t>Virtual Organizations for Distributed Communities</a:t>
              </a:r>
            </a:p>
          </p:txBody>
        </p:sp>
        <p:sp>
          <p:nvSpPr>
            <p:cNvPr id="8202" name="Oval 9"/>
            <p:cNvSpPr>
              <a:spLocks/>
            </p:cNvSpPr>
            <p:nvPr/>
          </p:nvSpPr>
          <p:spPr bwMode="auto">
            <a:xfrm>
              <a:off x="2072240" y="2995709"/>
              <a:ext cx="2312446" cy="1898941"/>
            </a:xfrm>
            <a:prstGeom prst="ellipse">
              <a:avLst/>
            </a:prstGeom>
            <a:solidFill>
              <a:srgbClr val="C73D26">
                <a:alpha val="74901"/>
              </a:srgbClr>
            </a:solidFill>
            <a:ln w="50800">
              <a:noFill/>
              <a:miter lim="800000"/>
              <a:headEnd/>
              <a:tailEnd/>
            </a:ln>
          </p:spPr>
          <p:txBody>
            <a:bodyPr lIns="0" tIns="0" rIns="0" bIns="0" anchor="b"/>
            <a:lstStyle/>
            <a:p>
              <a:pPr algn="ctr"/>
              <a:r>
                <a:rPr lang="en-US" sz="1800" b="1">
                  <a:latin typeface="Times"/>
                  <a:ea typeface="Gill Sans" pitchFamily="-65" charset="0"/>
                  <a:cs typeface="Times"/>
                  <a:sym typeface="Gill Sans" pitchFamily="-65" charset="0"/>
                </a:rPr>
                <a:t>High Performance Computing</a:t>
              </a:r>
            </a:p>
          </p:txBody>
        </p:sp>
        <p:sp>
          <p:nvSpPr>
            <p:cNvPr id="8203" name="Oval 10"/>
            <p:cNvSpPr>
              <a:spLocks/>
            </p:cNvSpPr>
            <p:nvPr/>
          </p:nvSpPr>
          <p:spPr bwMode="auto">
            <a:xfrm>
              <a:off x="4661788" y="3021246"/>
              <a:ext cx="2396356" cy="1850190"/>
            </a:xfrm>
            <a:prstGeom prst="ellipse">
              <a:avLst/>
            </a:prstGeom>
            <a:solidFill>
              <a:srgbClr val="FBBD19">
                <a:alpha val="74901"/>
              </a:srgbClr>
            </a:solidFill>
            <a:ln w="50800">
              <a:noFill/>
              <a:miter lim="800000"/>
              <a:headEnd/>
              <a:tailEnd/>
            </a:ln>
          </p:spPr>
          <p:txBody>
            <a:bodyPr lIns="0" tIns="0" rIns="0" bIns="0" anchor="b"/>
            <a:lstStyle/>
            <a:p>
              <a:pPr algn="ctr"/>
              <a:r>
                <a:rPr lang="en-US" sz="1800" b="1">
                  <a:latin typeface="Times"/>
                  <a:ea typeface="Gill Sans" pitchFamily="-65" charset="0"/>
                  <a:cs typeface="Times"/>
                  <a:sym typeface="Gill Sans" pitchFamily="-65" charset="0"/>
                </a:rPr>
                <a:t>Data &amp; Visualization/ Interaction</a:t>
              </a:r>
            </a:p>
          </p:txBody>
        </p:sp>
      </p:grpSp>
      <p:sp>
        <p:nvSpPr>
          <p:cNvPr id="8199" name="Slide Number Placeholder 11"/>
          <p:cNvSpPr>
            <a:spLocks noGrp="1"/>
          </p:cNvSpPr>
          <p:nvPr>
            <p:ph type="sldNum" sz="quarter" idx="4294967295"/>
          </p:nvPr>
        </p:nvSpPr>
        <p:spPr bwMode="auto">
          <a:xfrm>
            <a:off x="7162800" y="6477000"/>
            <a:ext cx="1905000" cy="457200"/>
          </a:xfrm>
          <a:prstGeom prst="rect">
            <a:avLst/>
          </a:prstGeom>
          <a:noFill/>
          <a:ln>
            <a:miter lim="800000"/>
            <a:headEnd/>
            <a:tailEnd/>
          </a:ln>
        </p:spPr>
        <p:txBody>
          <a:bodyPr/>
          <a:lstStyle/>
          <a:p>
            <a:fld id="{1779D539-2F01-4217-B21E-A133BDF4DCD7}" type="slidenum">
              <a:rPr lang="en-US"/>
              <a:pPr/>
              <a:t>6</a:t>
            </a:fld>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228600"/>
            <a:ext cx="7772400" cy="1143000"/>
          </a:xfrm>
        </p:spPr>
        <p:txBody>
          <a:bodyPr/>
          <a:lstStyle/>
          <a:p>
            <a:r>
              <a:rPr lang="en-US" smtClean="0">
                <a:ea typeface="ＭＳ Ｐゴシック" pitchFamily="34" charset="-128"/>
              </a:rPr>
              <a:t>What is Needed?</a:t>
            </a:r>
            <a:br>
              <a:rPr lang="en-US" smtClean="0">
                <a:ea typeface="ＭＳ Ｐゴシック" pitchFamily="34" charset="-128"/>
              </a:rPr>
            </a:br>
            <a:r>
              <a:rPr lang="en-US" sz="2800" i="1" smtClean="0">
                <a:ea typeface="ＭＳ Ｐゴシック" pitchFamily="34" charset="-128"/>
              </a:rPr>
              <a:t>An ecosystem, not components…</a:t>
            </a:r>
          </a:p>
        </p:txBody>
      </p:sp>
      <p:sp>
        <p:nvSpPr>
          <p:cNvPr id="9219" name="Slide Number Placeholder 2"/>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fld id="{3B4111C1-14FD-4532-8F4A-7D7ADEB3EDD8}" type="slidenum">
              <a:rPr lang="en-US"/>
              <a:pPr/>
              <a:t>7</a:t>
            </a:fld>
            <a:endParaRPr lang="en-US"/>
          </a:p>
        </p:txBody>
      </p:sp>
      <p:pic>
        <p:nvPicPr>
          <p:cNvPr id="4" name="Picture 97"/>
          <p:cNvPicPr>
            <a:picLocks noChangeArrowheads="1"/>
          </p:cNvPicPr>
          <p:nvPr/>
        </p:nvPicPr>
        <p:blipFill>
          <a:blip r:embed="rId2"/>
          <a:srcRect/>
          <a:stretch>
            <a:fillRect/>
          </a:stretch>
        </p:blipFill>
        <p:spPr bwMode="auto">
          <a:xfrm>
            <a:off x="1600200" y="2133600"/>
            <a:ext cx="2171700" cy="2667000"/>
          </a:xfrm>
          <a:prstGeom prst="rect">
            <a:avLst/>
          </a:prstGeom>
          <a:noFill/>
          <a:ln w="12700">
            <a:noFill/>
            <a:miter lim="800000"/>
            <a:headEnd/>
            <a:tailEnd/>
          </a:ln>
          <a:effectLst>
            <a:outerShdw blurRad="63500" dist="38099" dir="2700000" algn="ctr" rotWithShape="0">
              <a:srgbClr val="000000">
                <a:alpha val="75000"/>
              </a:srgbClr>
            </a:outerShdw>
          </a:effectLst>
        </p:spPr>
      </p:pic>
      <p:sp>
        <p:nvSpPr>
          <p:cNvPr id="5" name="Right Arrow 4"/>
          <p:cNvSpPr/>
          <p:nvPr/>
        </p:nvSpPr>
        <p:spPr>
          <a:xfrm>
            <a:off x="3886200" y="3048000"/>
            <a:ext cx="1905000" cy="9144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222" name="TextBox 5"/>
          <p:cNvSpPr txBox="1">
            <a:spLocks noChangeArrowheads="1"/>
          </p:cNvSpPr>
          <p:nvPr/>
        </p:nvSpPr>
        <p:spPr bwMode="auto">
          <a:xfrm>
            <a:off x="6019800" y="2209800"/>
            <a:ext cx="2819400" cy="2554288"/>
          </a:xfrm>
          <a:prstGeom prst="rect">
            <a:avLst/>
          </a:prstGeom>
          <a:noFill/>
          <a:ln w="9525">
            <a:noFill/>
            <a:miter lim="800000"/>
            <a:headEnd/>
            <a:tailEnd/>
          </a:ln>
        </p:spPr>
        <p:txBody>
          <a:bodyPr>
            <a:spAutoFit/>
          </a:bodyPr>
          <a:lstStyle/>
          <a:p>
            <a:r>
              <a:rPr lang="en-US" i="1">
                <a:solidFill>
                  <a:srgbClr val="FFFF00"/>
                </a:solidFill>
              </a:rPr>
              <a:t>NSF-wide </a:t>
            </a:r>
            <a:r>
              <a:rPr lang="en-US">
                <a:solidFill>
                  <a:srgbClr val="FFFF00"/>
                </a:solidFill>
              </a:rPr>
              <a:t>CI </a:t>
            </a:r>
            <a:r>
              <a:rPr lang="en-US" i="1">
                <a:solidFill>
                  <a:srgbClr val="FFFF00"/>
                </a:solidFill>
              </a:rPr>
              <a:t>Framework </a:t>
            </a:r>
            <a:r>
              <a:rPr lang="en-US">
                <a:solidFill>
                  <a:srgbClr val="FFFF00"/>
                </a:solidFill>
              </a:rPr>
              <a:t>for 21</a:t>
            </a:r>
            <a:r>
              <a:rPr lang="en-US" baseline="30000">
                <a:solidFill>
                  <a:srgbClr val="FFFF00"/>
                </a:solidFill>
              </a:rPr>
              <a:t>st</a:t>
            </a:r>
            <a:r>
              <a:rPr lang="en-US">
                <a:solidFill>
                  <a:srgbClr val="FFFF00"/>
                </a:solidFill>
              </a:rPr>
              <a:t> Century Science &amp; Engineering</a:t>
            </a:r>
          </a:p>
        </p:txBody>
      </p:sp>
      <p:sp>
        <p:nvSpPr>
          <p:cNvPr id="9223" name="Rectangle 6"/>
          <p:cNvSpPr>
            <a:spLocks noChangeArrowheads="1"/>
          </p:cNvSpPr>
          <p:nvPr/>
        </p:nvSpPr>
        <p:spPr bwMode="auto">
          <a:xfrm>
            <a:off x="533400" y="5334000"/>
            <a:ext cx="8610600" cy="584200"/>
          </a:xfrm>
          <a:prstGeom prst="rect">
            <a:avLst/>
          </a:prstGeom>
          <a:noFill/>
          <a:ln w="9525">
            <a:noFill/>
            <a:miter lim="800000"/>
            <a:headEnd/>
            <a:tailEnd/>
          </a:ln>
        </p:spPr>
        <p:txBody>
          <a:bodyPr>
            <a:spAutoFit/>
          </a:bodyPr>
          <a:lstStyle/>
          <a:p>
            <a:r>
              <a:rPr lang="en-US">
                <a:solidFill>
                  <a:srgbClr val="FFFF66"/>
                </a:solidFill>
                <a:latin typeface="Tahoma" pitchFamily="34" charset="0"/>
                <a:cs typeface="Tahoma" pitchFamily="34" charset="0"/>
                <a:sym typeface="Tahoma" pitchFamily="34" charset="0"/>
              </a:rPr>
              <a:t>People, Sustainability, Innovation, Integration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9"/>
          <p:cNvSpPr txBox="1">
            <a:spLocks noChangeArrowheads="1"/>
          </p:cNvSpPr>
          <p:nvPr/>
        </p:nvSpPr>
        <p:spPr bwMode="auto">
          <a:xfrm>
            <a:off x="838200" y="1143000"/>
            <a:ext cx="2222500" cy="1570038"/>
          </a:xfrm>
          <a:prstGeom prst="rect">
            <a:avLst/>
          </a:prstGeom>
          <a:noFill/>
          <a:ln w="19050">
            <a:noFill/>
            <a:prstDash val="dash"/>
            <a:round/>
            <a:headEnd/>
            <a:tailEnd/>
          </a:ln>
        </p:spPr>
        <p:txBody>
          <a:bodyPr>
            <a:spAutoFit/>
          </a:bodyPr>
          <a:lstStyle/>
          <a:p>
            <a:r>
              <a:rPr lang="en-US">
                <a:solidFill>
                  <a:srgbClr val="FFFFFF"/>
                </a:solidFill>
              </a:rPr>
              <a:t>Expertise</a:t>
            </a:r>
          </a:p>
          <a:p>
            <a:r>
              <a:rPr lang="en-US" sz="1200">
                <a:solidFill>
                  <a:srgbClr val="FFFFFF"/>
                </a:solidFill>
              </a:rPr>
              <a:t>   Research and Scholarship</a:t>
            </a:r>
          </a:p>
          <a:p>
            <a:r>
              <a:rPr lang="en-US" sz="1200">
                <a:solidFill>
                  <a:srgbClr val="FFFFFF"/>
                </a:solidFill>
              </a:rPr>
              <a:t>   Education</a:t>
            </a:r>
          </a:p>
          <a:p>
            <a:r>
              <a:rPr lang="en-US" sz="1200">
                <a:solidFill>
                  <a:srgbClr val="FFFFFF"/>
                </a:solidFill>
              </a:rPr>
              <a:t>   Learning and Workforce Development</a:t>
            </a:r>
          </a:p>
          <a:p>
            <a:r>
              <a:rPr lang="en-US" sz="1200">
                <a:solidFill>
                  <a:srgbClr val="FFFFFF"/>
                </a:solidFill>
              </a:rPr>
              <a:t>   Interoperability and ops</a:t>
            </a:r>
          </a:p>
          <a:p>
            <a:r>
              <a:rPr lang="en-US" sz="1200">
                <a:solidFill>
                  <a:srgbClr val="FFFFFF"/>
                </a:solidFill>
              </a:rPr>
              <a:t>   Cyberscience</a:t>
            </a:r>
          </a:p>
        </p:txBody>
      </p:sp>
      <p:sp>
        <p:nvSpPr>
          <p:cNvPr id="10243" name="TextBox 10"/>
          <p:cNvSpPr txBox="1">
            <a:spLocks noChangeArrowheads="1"/>
          </p:cNvSpPr>
          <p:nvPr/>
        </p:nvSpPr>
        <p:spPr bwMode="auto">
          <a:xfrm>
            <a:off x="3886200" y="1066800"/>
            <a:ext cx="2209800" cy="1570038"/>
          </a:xfrm>
          <a:prstGeom prst="rect">
            <a:avLst/>
          </a:prstGeom>
          <a:noFill/>
          <a:ln w="19050">
            <a:noFill/>
            <a:prstDash val="dash"/>
            <a:round/>
            <a:headEnd/>
            <a:tailEnd/>
          </a:ln>
        </p:spPr>
        <p:txBody>
          <a:bodyPr>
            <a:spAutoFit/>
          </a:bodyPr>
          <a:lstStyle/>
          <a:p>
            <a:r>
              <a:rPr lang="en-US">
                <a:solidFill>
                  <a:srgbClr val="FFFFFF"/>
                </a:solidFill>
              </a:rPr>
              <a:t>Organizations</a:t>
            </a:r>
          </a:p>
          <a:p>
            <a:r>
              <a:rPr lang="en-US" sz="1200">
                <a:solidFill>
                  <a:srgbClr val="FFFFFF"/>
                </a:solidFill>
              </a:rPr>
              <a:t>   Universities, schools</a:t>
            </a:r>
          </a:p>
          <a:p>
            <a:r>
              <a:rPr lang="en-US" sz="1200">
                <a:solidFill>
                  <a:srgbClr val="FFFFFF"/>
                </a:solidFill>
              </a:rPr>
              <a:t>   Government labs, agencies</a:t>
            </a:r>
          </a:p>
          <a:p>
            <a:r>
              <a:rPr lang="en-US" sz="1200">
                <a:solidFill>
                  <a:srgbClr val="FFFFFF"/>
                </a:solidFill>
              </a:rPr>
              <a:t>   Research and Med Centers</a:t>
            </a:r>
          </a:p>
          <a:p>
            <a:r>
              <a:rPr lang="en-US" sz="1200">
                <a:solidFill>
                  <a:srgbClr val="FFFFFF"/>
                </a:solidFill>
              </a:rPr>
              <a:t>   Libraries, Museums</a:t>
            </a:r>
          </a:p>
          <a:p>
            <a:r>
              <a:rPr lang="en-US" sz="1200">
                <a:solidFill>
                  <a:srgbClr val="FFFFFF"/>
                </a:solidFill>
              </a:rPr>
              <a:t>   Virtual Organizations</a:t>
            </a:r>
          </a:p>
          <a:p>
            <a:r>
              <a:rPr lang="en-US" sz="1200">
                <a:solidFill>
                  <a:srgbClr val="FFFFFF"/>
                </a:solidFill>
              </a:rPr>
              <a:t>   Communities</a:t>
            </a:r>
          </a:p>
        </p:txBody>
      </p:sp>
      <p:sp>
        <p:nvSpPr>
          <p:cNvPr id="10244" name="TextBox 11"/>
          <p:cNvSpPr txBox="1">
            <a:spLocks noChangeArrowheads="1"/>
          </p:cNvSpPr>
          <p:nvPr/>
        </p:nvSpPr>
        <p:spPr bwMode="auto">
          <a:xfrm>
            <a:off x="5257800" y="4543425"/>
            <a:ext cx="2370138" cy="1416050"/>
          </a:xfrm>
          <a:prstGeom prst="rect">
            <a:avLst/>
          </a:prstGeom>
          <a:noFill/>
          <a:ln w="19050">
            <a:noFill/>
            <a:prstDash val="dash"/>
            <a:round/>
            <a:headEnd/>
            <a:tailEnd/>
          </a:ln>
        </p:spPr>
        <p:txBody>
          <a:bodyPr>
            <a:spAutoFit/>
          </a:bodyPr>
          <a:lstStyle/>
          <a:p>
            <a:r>
              <a:rPr lang="en-US">
                <a:solidFill>
                  <a:srgbClr val="FFFFFF"/>
                </a:solidFill>
              </a:rPr>
              <a:t>Networking</a:t>
            </a:r>
          </a:p>
          <a:p>
            <a:r>
              <a:rPr lang="en-US" sz="1400">
                <a:solidFill>
                  <a:srgbClr val="FFFFFF"/>
                </a:solidFill>
              </a:rPr>
              <a:t> </a:t>
            </a:r>
            <a:r>
              <a:rPr lang="en-US" sz="1200">
                <a:solidFill>
                  <a:srgbClr val="FFFFFF"/>
                </a:solidFill>
              </a:rPr>
              <a:t>  Campus, national, international networks</a:t>
            </a:r>
          </a:p>
          <a:p>
            <a:r>
              <a:rPr lang="en-US" sz="1200">
                <a:solidFill>
                  <a:srgbClr val="FFFFFF"/>
                </a:solidFill>
              </a:rPr>
              <a:t>   Research and exp networks</a:t>
            </a:r>
          </a:p>
          <a:p>
            <a:r>
              <a:rPr lang="en-US" sz="1200">
                <a:solidFill>
                  <a:srgbClr val="FFFFFF"/>
                </a:solidFill>
              </a:rPr>
              <a:t>   End-to-end throughput </a:t>
            </a:r>
          </a:p>
          <a:p>
            <a:r>
              <a:rPr lang="en-US" sz="1200">
                <a:solidFill>
                  <a:srgbClr val="FFFFFF"/>
                </a:solidFill>
              </a:rPr>
              <a:t>   Cybersecurity</a:t>
            </a:r>
          </a:p>
        </p:txBody>
      </p:sp>
      <p:sp>
        <p:nvSpPr>
          <p:cNvPr id="10245" name="TextBox 12"/>
          <p:cNvSpPr txBox="1">
            <a:spLocks noChangeArrowheads="1"/>
          </p:cNvSpPr>
          <p:nvPr/>
        </p:nvSpPr>
        <p:spPr bwMode="auto">
          <a:xfrm>
            <a:off x="838200" y="3505200"/>
            <a:ext cx="2362200" cy="1754188"/>
          </a:xfrm>
          <a:prstGeom prst="rect">
            <a:avLst/>
          </a:prstGeom>
          <a:noFill/>
          <a:ln w="19050">
            <a:noFill/>
            <a:prstDash val="dash"/>
            <a:round/>
            <a:headEnd/>
            <a:tailEnd/>
          </a:ln>
        </p:spPr>
        <p:txBody>
          <a:bodyPr>
            <a:spAutoFit/>
          </a:bodyPr>
          <a:lstStyle/>
          <a:p>
            <a:r>
              <a:rPr lang="en-US">
                <a:solidFill>
                  <a:srgbClr val="FFFFFF"/>
                </a:solidFill>
              </a:rPr>
              <a:t>Computational Resources</a:t>
            </a:r>
          </a:p>
          <a:p>
            <a:r>
              <a:rPr lang="en-US" sz="1200">
                <a:solidFill>
                  <a:srgbClr val="FFFFFF"/>
                </a:solidFill>
              </a:rPr>
              <a:t>   Supercomputers</a:t>
            </a:r>
          </a:p>
          <a:p>
            <a:r>
              <a:rPr lang="en-US" sz="1200">
                <a:solidFill>
                  <a:srgbClr val="FFFFFF"/>
                </a:solidFill>
              </a:rPr>
              <a:t>   Clouds, Grids, Clusters</a:t>
            </a:r>
          </a:p>
          <a:p>
            <a:r>
              <a:rPr lang="en-US" sz="1200">
                <a:solidFill>
                  <a:srgbClr val="FFFFFF"/>
                </a:solidFill>
              </a:rPr>
              <a:t>   Visualization</a:t>
            </a:r>
          </a:p>
          <a:p>
            <a:r>
              <a:rPr lang="en-US" sz="1200">
                <a:solidFill>
                  <a:srgbClr val="FFFFFF"/>
                </a:solidFill>
              </a:rPr>
              <a:t>   Compute services</a:t>
            </a:r>
          </a:p>
          <a:p>
            <a:r>
              <a:rPr lang="en-US" sz="1200">
                <a:solidFill>
                  <a:srgbClr val="FFFFFF"/>
                </a:solidFill>
              </a:rPr>
              <a:t>   Data Centers</a:t>
            </a:r>
          </a:p>
        </p:txBody>
      </p:sp>
      <p:sp>
        <p:nvSpPr>
          <p:cNvPr id="10246" name="TextBox 13"/>
          <p:cNvSpPr txBox="1">
            <a:spLocks noChangeArrowheads="1"/>
          </p:cNvSpPr>
          <p:nvPr/>
        </p:nvSpPr>
        <p:spPr bwMode="auto">
          <a:xfrm>
            <a:off x="7181850" y="3352800"/>
            <a:ext cx="1962150" cy="1416050"/>
          </a:xfrm>
          <a:prstGeom prst="rect">
            <a:avLst/>
          </a:prstGeom>
          <a:noFill/>
          <a:ln w="19050">
            <a:noFill/>
            <a:prstDash val="dash"/>
            <a:round/>
            <a:headEnd/>
            <a:tailEnd/>
          </a:ln>
        </p:spPr>
        <p:txBody>
          <a:bodyPr>
            <a:spAutoFit/>
          </a:bodyPr>
          <a:lstStyle/>
          <a:p>
            <a:r>
              <a:rPr lang="en-US">
                <a:solidFill>
                  <a:srgbClr val="FFFFFF"/>
                </a:solidFill>
              </a:rPr>
              <a:t>Data</a:t>
            </a:r>
          </a:p>
          <a:p>
            <a:r>
              <a:rPr lang="en-US" sz="1400">
                <a:solidFill>
                  <a:srgbClr val="FFFFFF"/>
                </a:solidFill>
              </a:rPr>
              <a:t>  </a:t>
            </a:r>
            <a:r>
              <a:rPr lang="en-US" sz="1200">
                <a:solidFill>
                  <a:srgbClr val="FFFFFF"/>
                </a:solidFill>
              </a:rPr>
              <a:t> Databases, Data reps,</a:t>
            </a:r>
          </a:p>
          <a:p>
            <a:r>
              <a:rPr lang="en-US" sz="1200">
                <a:solidFill>
                  <a:srgbClr val="FFFFFF"/>
                </a:solidFill>
              </a:rPr>
              <a:t>   Collections and Libs</a:t>
            </a:r>
          </a:p>
          <a:p>
            <a:r>
              <a:rPr lang="en-US" sz="1200">
                <a:solidFill>
                  <a:srgbClr val="FFFFFF"/>
                </a:solidFill>
              </a:rPr>
              <a:t>   Data Access; stor., nav</a:t>
            </a:r>
          </a:p>
          <a:p>
            <a:r>
              <a:rPr lang="en-US" sz="1200">
                <a:solidFill>
                  <a:srgbClr val="FFFFFF"/>
                </a:solidFill>
              </a:rPr>
              <a:t>       mgmt, mining tools,</a:t>
            </a:r>
          </a:p>
          <a:p>
            <a:r>
              <a:rPr lang="en-US" sz="1200">
                <a:solidFill>
                  <a:srgbClr val="FFFFFF"/>
                </a:solidFill>
              </a:rPr>
              <a:t>       curation</a:t>
            </a:r>
          </a:p>
        </p:txBody>
      </p:sp>
      <p:sp>
        <p:nvSpPr>
          <p:cNvPr id="10247" name="TextBox 14"/>
          <p:cNvSpPr txBox="1">
            <a:spLocks noChangeArrowheads="1"/>
          </p:cNvSpPr>
          <p:nvPr/>
        </p:nvSpPr>
        <p:spPr bwMode="auto">
          <a:xfrm>
            <a:off x="6692900" y="1219200"/>
            <a:ext cx="2222500" cy="1970088"/>
          </a:xfrm>
          <a:prstGeom prst="rect">
            <a:avLst/>
          </a:prstGeom>
          <a:noFill/>
          <a:ln w="19050">
            <a:noFill/>
            <a:prstDash val="dash"/>
            <a:round/>
            <a:headEnd/>
            <a:tailEnd/>
          </a:ln>
        </p:spPr>
        <p:txBody>
          <a:bodyPr>
            <a:spAutoFit/>
          </a:bodyPr>
          <a:lstStyle/>
          <a:p>
            <a:r>
              <a:rPr lang="en-US">
                <a:solidFill>
                  <a:srgbClr val="FFFFFF"/>
                </a:solidFill>
              </a:rPr>
              <a:t>Scientific Instruments</a:t>
            </a:r>
          </a:p>
          <a:p>
            <a:r>
              <a:rPr lang="en-US" sz="1400">
                <a:solidFill>
                  <a:srgbClr val="FFFFFF"/>
                </a:solidFill>
              </a:rPr>
              <a:t>   </a:t>
            </a:r>
            <a:r>
              <a:rPr lang="en-US" sz="1200">
                <a:solidFill>
                  <a:srgbClr val="FFFFFF"/>
                </a:solidFill>
              </a:rPr>
              <a:t>Large Facilities, MREFCs,telescopes</a:t>
            </a:r>
          </a:p>
          <a:p>
            <a:r>
              <a:rPr lang="en-US" sz="1200">
                <a:solidFill>
                  <a:srgbClr val="FFFFFF"/>
                </a:solidFill>
              </a:rPr>
              <a:t>    Colliders, shake Tables</a:t>
            </a:r>
          </a:p>
          <a:p>
            <a:r>
              <a:rPr lang="en-US" sz="1200">
                <a:solidFill>
                  <a:srgbClr val="FFFFFF"/>
                </a:solidFill>
              </a:rPr>
              <a:t>    Sensor Arrays</a:t>
            </a:r>
          </a:p>
          <a:p>
            <a:r>
              <a:rPr lang="en-US" sz="1200">
                <a:solidFill>
                  <a:srgbClr val="FFFFFF"/>
                </a:solidFill>
              </a:rPr>
              <a:t>       - Ocean, env’t, weather,</a:t>
            </a:r>
          </a:p>
          <a:p>
            <a:r>
              <a:rPr lang="en-US" sz="1200">
                <a:solidFill>
                  <a:srgbClr val="FFFFFF"/>
                </a:solidFill>
              </a:rPr>
              <a:t>          buildings, climate. etc</a:t>
            </a:r>
          </a:p>
        </p:txBody>
      </p:sp>
      <p:sp>
        <p:nvSpPr>
          <p:cNvPr id="10248" name="TextBox 11"/>
          <p:cNvSpPr txBox="1">
            <a:spLocks noChangeArrowheads="1"/>
          </p:cNvSpPr>
          <p:nvPr/>
        </p:nvSpPr>
        <p:spPr bwMode="auto">
          <a:xfrm>
            <a:off x="2438400" y="5060950"/>
            <a:ext cx="2071688" cy="1231900"/>
          </a:xfrm>
          <a:prstGeom prst="rect">
            <a:avLst/>
          </a:prstGeom>
          <a:noFill/>
          <a:ln w="19050">
            <a:noFill/>
            <a:prstDash val="dash"/>
            <a:round/>
            <a:headEnd/>
            <a:tailEnd/>
          </a:ln>
        </p:spPr>
        <p:txBody>
          <a:bodyPr>
            <a:spAutoFit/>
          </a:bodyPr>
          <a:lstStyle/>
          <a:p>
            <a:r>
              <a:rPr lang="en-US">
                <a:solidFill>
                  <a:srgbClr val="FFFFFF"/>
                </a:solidFill>
              </a:rPr>
              <a:t>Software</a:t>
            </a:r>
          </a:p>
          <a:p>
            <a:r>
              <a:rPr lang="en-US" sz="1400">
                <a:solidFill>
                  <a:srgbClr val="FFFFFF"/>
                </a:solidFill>
              </a:rPr>
              <a:t> </a:t>
            </a:r>
            <a:r>
              <a:rPr lang="en-US" sz="1200">
                <a:solidFill>
                  <a:srgbClr val="FFFFFF"/>
                </a:solidFill>
              </a:rPr>
              <a:t>  Applications, middleware</a:t>
            </a:r>
          </a:p>
          <a:p>
            <a:r>
              <a:rPr lang="en-US" sz="1200">
                <a:solidFill>
                  <a:srgbClr val="FFFFFF"/>
                </a:solidFill>
              </a:rPr>
              <a:t>   Software dev’t &amp; support</a:t>
            </a:r>
          </a:p>
          <a:p>
            <a:r>
              <a:rPr lang="en-US" sz="1200">
                <a:solidFill>
                  <a:srgbClr val="FFFFFF"/>
                </a:solidFill>
              </a:rPr>
              <a:t>Cybersecurity:  access,</a:t>
            </a:r>
          </a:p>
          <a:p>
            <a:r>
              <a:rPr lang="en-US" sz="1200">
                <a:solidFill>
                  <a:srgbClr val="FFFFFF"/>
                </a:solidFill>
              </a:rPr>
              <a:t>     authorization, authen.</a:t>
            </a:r>
          </a:p>
        </p:txBody>
      </p:sp>
      <p:sp>
        <p:nvSpPr>
          <p:cNvPr id="47" name="Oval 46"/>
          <p:cNvSpPr/>
          <p:nvPr/>
        </p:nvSpPr>
        <p:spPr>
          <a:xfrm rot="454138">
            <a:off x="3849688" y="2981325"/>
            <a:ext cx="5286375" cy="1631950"/>
          </a:xfrm>
          <a:prstGeom prst="ellipse">
            <a:avLst/>
          </a:prstGeom>
          <a:noFill/>
          <a:ln w="25400" cap="flat" cmpd="sng" algn="ctr">
            <a:solidFill>
              <a:srgbClr val="0000FF"/>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800">
              <a:solidFill>
                <a:srgbClr val="FFFFFF"/>
              </a:solidFill>
            </a:endParaRPr>
          </a:p>
        </p:txBody>
      </p:sp>
      <p:sp>
        <p:nvSpPr>
          <p:cNvPr id="48" name="Oval 47"/>
          <p:cNvSpPr/>
          <p:nvPr/>
        </p:nvSpPr>
        <p:spPr>
          <a:xfrm rot="2222632">
            <a:off x="3346450" y="3505200"/>
            <a:ext cx="4343400" cy="2189163"/>
          </a:xfrm>
          <a:prstGeom prst="ellipse">
            <a:avLst/>
          </a:prstGeom>
          <a:noFill/>
          <a:ln w="25400" cap="flat" cmpd="sng" algn="ctr">
            <a:solidFill>
              <a:srgbClr val="0000FF"/>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49" name="Oval 48"/>
          <p:cNvSpPr/>
          <p:nvPr/>
        </p:nvSpPr>
        <p:spPr>
          <a:xfrm rot="18799724">
            <a:off x="1477169" y="3445669"/>
            <a:ext cx="5070475" cy="2132013"/>
          </a:xfrm>
          <a:prstGeom prst="ellipse">
            <a:avLst/>
          </a:prstGeom>
          <a:noFill/>
          <a:ln w="25400" cap="flat" cmpd="sng" algn="ctr">
            <a:solidFill>
              <a:srgbClr val="0000FF"/>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50" name="Oval 49"/>
          <p:cNvSpPr/>
          <p:nvPr/>
        </p:nvSpPr>
        <p:spPr>
          <a:xfrm rot="20823864">
            <a:off x="55563" y="2878138"/>
            <a:ext cx="6094412" cy="2105025"/>
          </a:xfrm>
          <a:prstGeom prst="ellipse">
            <a:avLst/>
          </a:prstGeom>
          <a:noFill/>
          <a:ln w="25400" cap="flat" cmpd="sng" algn="ctr">
            <a:solidFill>
              <a:srgbClr val="0000FF"/>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800" dirty="0">
              <a:solidFill>
                <a:srgbClr val="FFFFFF"/>
              </a:solidFill>
            </a:endParaRPr>
          </a:p>
        </p:txBody>
      </p:sp>
      <p:sp>
        <p:nvSpPr>
          <p:cNvPr id="51" name="Oval 50"/>
          <p:cNvSpPr/>
          <p:nvPr/>
        </p:nvSpPr>
        <p:spPr>
          <a:xfrm rot="1637909">
            <a:off x="-180975" y="1798638"/>
            <a:ext cx="6270625" cy="1874837"/>
          </a:xfrm>
          <a:prstGeom prst="ellipse">
            <a:avLst/>
          </a:prstGeom>
          <a:noFill/>
          <a:ln w="25400" cap="flat" cmpd="sng" algn="ctr">
            <a:solidFill>
              <a:srgbClr val="0000FF"/>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400" dirty="0">
              <a:solidFill>
                <a:srgbClr val="FFFFFF"/>
              </a:solidFill>
            </a:endParaRPr>
          </a:p>
        </p:txBody>
      </p:sp>
      <p:sp>
        <p:nvSpPr>
          <p:cNvPr id="52" name="Oval 51"/>
          <p:cNvSpPr/>
          <p:nvPr/>
        </p:nvSpPr>
        <p:spPr>
          <a:xfrm rot="20145915">
            <a:off x="2989263" y="1700213"/>
            <a:ext cx="6383337" cy="2252662"/>
          </a:xfrm>
          <a:prstGeom prst="ellipse">
            <a:avLst/>
          </a:prstGeom>
          <a:noFill/>
          <a:ln w="25400" cap="flat" cmpd="sng" algn="ctr">
            <a:solidFill>
              <a:srgbClr val="0000FF"/>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800" dirty="0">
              <a:solidFill>
                <a:srgbClr val="FFFFFF"/>
              </a:solidFill>
            </a:endParaRPr>
          </a:p>
        </p:txBody>
      </p:sp>
      <p:sp>
        <p:nvSpPr>
          <p:cNvPr id="53" name="Oval 52"/>
          <p:cNvSpPr/>
          <p:nvPr/>
        </p:nvSpPr>
        <p:spPr>
          <a:xfrm rot="16491414">
            <a:off x="2963863" y="1247775"/>
            <a:ext cx="3751262" cy="2509838"/>
          </a:xfrm>
          <a:prstGeom prst="ellipse">
            <a:avLst/>
          </a:prstGeom>
          <a:noFill/>
          <a:ln w="25400" cap="flat" cmpd="sng" algn="ctr">
            <a:solidFill>
              <a:srgbClr val="0000FF"/>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400" dirty="0">
              <a:solidFill>
                <a:srgbClr val="FFFFFF"/>
              </a:solidFill>
            </a:endParaRPr>
          </a:p>
        </p:txBody>
      </p:sp>
      <p:sp>
        <p:nvSpPr>
          <p:cNvPr id="10256" name="TextBox 53"/>
          <p:cNvSpPr txBox="1">
            <a:spLocks noChangeArrowheads="1"/>
          </p:cNvSpPr>
          <p:nvPr/>
        </p:nvSpPr>
        <p:spPr bwMode="auto">
          <a:xfrm>
            <a:off x="0" y="6396038"/>
            <a:ext cx="9144000" cy="461962"/>
          </a:xfrm>
          <a:prstGeom prst="rect">
            <a:avLst/>
          </a:prstGeom>
          <a:noFill/>
          <a:ln w="9525">
            <a:noFill/>
            <a:miter lim="800000"/>
            <a:headEnd/>
            <a:tailEnd/>
          </a:ln>
        </p:spPr>
        <p:txBody>
          <a:bodyPr>
            <a:spAutoFit/>
          </a:bodyPr>
          <a:lstStyle/>
          <a:p>
            <a:pPr algn="ctr"/>
            <a:r>
              <a:rPr lang="en-US" b="1">
                <a:solidFill>
                  <a:srgbClr val="FFC000"/>
                </a:solidFill>
                <a:latin typeface="Arial" pitchFamily="34" charset="0"/>
                <a:cs typeface="Arial" pitchFamily="34" charset="0"/>
              </a:rPr>
              <a:t>Sustain, Advance, Experiment</a:t>
            </a:r>
          </a:p>
        </p:txBody>
      </p:sp>
      <p:sp>
        <p:nvSpPr>
          <p:cNvPr id="19" name="Rectangle 2"/>
          <p:cNvSpPr txBox="1">
            <a:spLocks noChangeArrowheads="1"/>
          </p:cNvSpPr>
          <p:nvPr/>
        </p:nvSpPr>
        <p:spPr bwMode="auto">
          <a:xfrm>
            <a:off x="685800" y="-388938"/>
            <a:ext cx="7772400" cy="1379538"/>
          </a:xfrm>
          <a:prstGeom prst="rect">
            <a:avLst/>
          </a:prstGeom>
          <a:noFill/>
          <a:ln w="9525">
            <a:noFill/>
            <a:miter lim="800000"/>
            <a:headEnd/>
            <a:tailEnd/>
          </a:ln>
        </p:spPr>
        <p:txBody>
          <a:bodyPr anchor="ctr"/>
          <a:lstStyle/>
          <a:p>
            <a:pPr algn="ctr" eaLnBrk="0" hangingPunct="0">
              <a:defRPr/>
            </a:pPr>
            <a:r>
              <a:rPr lang="en-US" sz="3200" kern="0" dirty="0">
                <a:solidFill>
                  <a:srgbClr val="FFC000"/>
                </a:solidFill>
                <a:latin typeface="+mj-lt"/>
                <a:ea typeface="+mj-ea"/>
                <a:cs typeface="+mj-cs"/>
              </a:rPr>
              <a:t>CyberInfrastructure Ecosystem</a:t>
            </a:r>
          </a:p>
        </p:txBody>
      </p:sp>
      <p:sp>
        <p:nvSpPr>
          <p:cNvPr id="10258" name="TextBox 28"/>
          <p:cNvSpPr txBox="1">
            <a:spLocks noChangeArrowheads="1"/>
          </p:cNvSpPr>
          <p:nvPr/>
        </p:nvSpPr>
        <p:spPr bwMode="auto">
          <a:xfrm>
            <a:off x="3429000" y="3048000"/>
            <a:ext cx="2667000" cy="1200150"/>
          </a:xfrm>
          <a:prstGeom prst="rect">
            <a:avLst/>
          </a:prstGeom>
          <a:noFill/>
          <a:ln w="9525">
            <a:noFill/>
            <a:miter lim="800000"/>
            <a:headEnd/>
            <a:tailEnd/>
          </a:ln>
        </p:spPr>
        <p:txBody>
          <a:bodyPr>
            <a:spAutoFit/>
          </a:bodyPr>
          <a:lstStyle/>
          <a:p>
            <a:pPr algn="ctr"/>
            <a:r>
              <a:rPr lang="en-US" b="1">
                <a:solidFill>
                  <a:srgbClr val="FFC000"/>
                </a:solidFill>
              </a:rPr>
              <a:t>Discovery</a:t>
            </a:r>
          </a:p>
          <a:p>
            <a:pPr algn="ctr"/>
            <a:r>
              <a:rPr lang="en-US" b="1">
                <a:solidFill>
                  <a:srgbClr val="FFC000"/>
                </a:solidFill>
              </a:rPr>
              <a:t>Collaboration</a:t>
            </a:r>
          </a:p>
          <a:p>
            <a:pPr algn="ctr"/>
            <a:r>
              <a:rPr lang="en-US" b="1">
                <a:solidFill>
                  <a:srgbClr val="FFC000"/>
                </a:solidFill>
              </a:rPr>
              <a:t>Education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1143000"/>
          </a:xfrm>
        </p:spPr>
        <p:txBody>
          <a:bodyPr/>
          <a:lstStyle/>
          <a:p>
            <a:r>
              <a:rPr lang="en-US" sz="3200" smtClean="0">
                <a:ea typeface="ＭＳ Ｐゴシック" pitchFamily="34" charset="-128"/>
              </a:rPr>
              <a:t>Cyberinfrastructure Framework for the 21</a:t>
            </a:r>
            <a:r>
              <a:rPr lang="en-US" sz="3200" baseline="30000" smtClean="0">
                <a:ea typeface="ＭＳ Ｐゴシック" pitchFamily="34" charset="-128"/>
              </a:rPr>
              <a:t>st</a:t>
            </a:r>
            <a:r>
              <a:rPr lang="en-US" sz="3200" smtClean="0">
                <a:ea typeface="ＭＳ Ｐゴシック" pitchFamily="34" charset="-128"/>
              </a:rPr>
              <a:t> century (CF21) </a:t>
            </a:r>
          </a:p>
        </p:txBody>
      </p:sp>
      <p:sp>
        <p:nvSpPr>
          <p:cNvPr id="11267" name="Rectangle 3"/>
          <p:cNvSpPr>
            <a:spLocks noGrp="1" noChangeArrowheads="1"/>
          </p:cNvSpPr>
          <p:nvPr>
            <p:ph type="body" idx="1"/>
          </p:nvPr>
        </p:nvSpPr>
        <p:spPr>
          <a:xfrm>
            <a:off x="76200" y="1219200"/>
            <a:ext cx="7848600" cy="5181600"/>
          </a:xfrm>
        </p:spPr>
        <p:txBody>
          <a:bodyPr/>
          <a:lstStyle/>
          <a:p>
            <a:pPr>
              <a:spcAft>
                <a:spcPts val="600"/>
              </a:spcAft>
            </a:pPr>
            <a:r>
              <a:rPr lang="en-US" sz="2400" smtClean="0">
                <a:solidFill>
                  <a:srgbClr val="FFFF00"/>
                </a:solidFill>
                <a:ea typeface="ＭＳ Ｐゴシック" pitchFamily="34" charset="-128"/>
              </a:rPr>
              <a:t>High-end computation, data, visualization</a:t>
            </a:r>
            <a:r>
              <a:rPr lang="en-US" sz="2400" smtClean="0">
                <a:ea typeface="ＭＳ Ｐゴシック" pitchFamily="34" charset="-128"/>
              </a:rPr>
              <a:t>                for transformative science</a:t>
            </a:r>
            <a:endParaRPr lang="en-US" sz="2400" i="1" smtClean="0">
              <a:solidFill>
                <a:srgbClr val="FFFF00"/>
              </a:solidFill>
              <a:ea typeface="ＭＳ Ｐゴシック" pitchFamily="34" charset="-128"/>
            </a:endParaRPr>
          </a:p>
          <a:p>
            <a:pPr lvl="1">
              <a:spcAft>
                <a:spcPts val="600"/>
              </a:spcAft>
            </a:pPr>
            <a:r>
              <a:rPr lang="en-US" sz="2000" smtClean="0">
                <a:ea typeface="ＭＳ Ｐゴシック" pitchFamily="34" charset="-128"/>
              </a:rPr>
              <a:t>Facilities/centers </a:t>
            </a:r>
            <a:r>
              <a:rPr lang="en-US" sz="2000" smtClean="0">
                <a:solidFill>
                  <a:srgbClr val="F8F8F8"/>
                </a:solidFill>
                <a:ea typeface="ＭＳ Ｐゴシック" pitchFamily="34" charset="-128"/>
              </a:rPr>
              <a:t>as </a:t>
            </a:r>
            <a:r>
              <a:rPr lang="en-US" sz="2000" i="1" smtClean="0">
                <a:solidFill>
                  <a:srgbClr val="F8F8F8"/>
                </a:solidFill>
                <a:ea typeface="ＭＳ Ｐゴシック" pitchFamily="34" charset="-128"/>
              </a:rPr>
              <a:t>hubs of innovation</a:t>
            </a:r>
            <a:endParaRPr lang="en-US" sz="2000" smtClean="0">
              <a:solidFill>
                <a:srgbClr val="F8F8F8"/>
              </a:solidFill>
              <a:ea typeface="ＭＳ Ｐゴシック" pitchFamily="34" charset="-128"/>
            </a:endParaRPr>
          </a:p>
          <a:p>
            <a:pPr>
              <a:spcAft>
                <a:spcPts val="600"/>
              </a:spcAft>
            </a:pPr>
            <a:r>
              <a:rPr lang="en-US" sz="2400" smtClean="0">
                <a:solidFill>
                  <a:srgbClr val="FFFF00"/>
                </a:solidFill>
                <a:ea typeface="ＭＳ Ｐゴシック" pitchFamily="34" charset="-128"/>
              </a:rPr>
              <a:t>MREFCs and collaborations </a:t>
            </a:r>
            <a:r>
              <a:rPr lang="en-US" sz="2400" smtClean="0">
                <a:ea typeface="ＭＳ Ｐゴシック" pitchFamily="34" charset="-128"/>
              </a:rPr>
              <a:t>including large-scale NSF collaborative facilities, international partners</a:t>
            </a:r>
          </a:p>
          <a:p>
            <a:pPr>
              <a:spcAft>
                <a:spcPts val="600"/>
              </a:spcAft>
            </a:pPr>
            <a:r>
              <a:rPr lang="en-US" sz="2400" smtClean="0">
                <a:solidFill>
                  <a:srgbClr val="FFFF00"/>
                </a:solidFill>
                <a:ea typeface="ＭＳ Ｐゴシック" pitchFamily="34" charset="-128"/>
              </a:rPr>
              <a:t>Software, tools, science applications, and VOs </a:t>
            </a:r>
            <a:r>
              <a:rPr lang="en-US" sz="2400" smtClean="0">
                <a:solidFill>
                  <a:srgbClr val="F8F8F8"/>
                </a:solidFill>
                <a:ea typeface="ＭＳ Ｐゴシック" pitchFamily="34" charset="-128"/>
              </a:rPr>
              <a:t>critical to science, integrally connected to instruments</a:t>
            </a:r>
          </a:p>
          <a:p>
            <a:pPr>
              <a:spcAft>
                <a:spcPts val="600"/>
              </a:spcAft>
            </a:pPr>
            <a:r>
              <a:rPr lang="en-US" sz="2400" smtClean="0">
                <a:solidFill>
                  <a:srgbClr val="FFFF00"/>
                </a:solidFill>
                <a:ea typeface="ＭＳ Ｐゴシック" pitchFamily="34" charset="-128"/>
              </a:rPr>
              <a:t>Campuses </a:t>
            </a:r>
            <a:r>
              <a:rPr lang="en-US" sz="2400" smtClean="0">
                <a:ea typeface="ＭＳ Ｐゴシック" pitchFamily="34" charset="-128"/>
              </a:rPr>
              <a:t>fundamentally linked end-to-end; grids, clouds, loosely coupled campus services, policy to support</a:t>
            </a:r>
          </a:p>
          <a:p>
            <a:pPr>
              <a:spcAft>
                <a:spcPts val="600"/>
              </a:spcAft>
            </a:pPr>
            <a:r>
              <a:rPr lang="en-US" sz="2400" smtClean="0">
                <a:solidFill>
                  <a:srgbClr val="FFFF00"/>
                </a:solidFill>
                <a:ea typeface="ＭＳ Ｐゴシック" pitchFamily="34" charset="-128"/>
              </a:rPr>
              <a:t>People</a:t>
            </a:r>
            <a:r>
              <a:rPr lang="en-US" sz="2400" smtClean="0">
                <a:ea typeface="ＭＳ Ｐゴシック" pitchFamily="34" charset="-128"/>
              </a:rPr>
              <a:t>  Comprehensive approach workforce development for 21st century science and engineering</a:t>
            </a:r>
          </a:p>
          <a:p>
            <a:pPr>
              <a:spcAft>
                <a:spcPts val="600"/>
              </a:spcAft>
              <a:buFont typeface="Wingdings" pitchFamily="2" charset="2"/>
              <a:buNone/>
            </a:pPr>
            <a:endParaRPr lang="en-US" sz="2400" smtClean="0">
              <a:ea typeface="ＭＳ Ｐゴシック" pitchFamily="34" charset="-128"/>
            </a:endParaRPr>
          </a:p>
        </p:txBody>
      </p:sp>
      <p:sp>
        <p:nvSpPr>
          <p:cNvPr id="11268" name="Slide Number Placeholder 3"/>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fld id="{47462ED2-6317-411C-A75D-35EB76FC1A7D}" type="slidenum">
              <a:rPr lang="en-US"/>
              <a:pPr/>
              <a:t>9</a:t>
            </a:fld>
            <a:endParaRPr lang="en-US"/>
          </a:p>
        </p:txBody>
      </p:sp>
      <p:pic>
        <p:nvPicPr>
          <p:cNvPr id="11269" name="Picture 4"/>
          <p:cNvPicPr>
            <a:picLocks noChangeAspect="1"/>
          </p:cNvPicPr>
          <p:nvPr/>
        </p:nvPicPr>
        <p:blipFill>
          <a:blip r:embed="rId3"/>
          <a:srcRect/>
          <a:stretch>
            <a:fillRect/>
          </a:stretch>
        </p:blipFill>
        <p:spPr bwMode="auto">
          <a:xfrm>
            <a:off x="7900988" y="1984375"/>
            <a:ext cx="1152525" cy="838200"/>
          </a:xfrm>
          <a:prstGeom prst="rect">
            <a:avLst/>
          </a:prstGeom>
          <a:noFill/>
          <a:ln w="9525">
            <a:noFill/>
            <a:miter lim="800000"/>
            <a:headEnd/>
            <a:tailEnd/>
          </a:ln>
        </p:spPr>
      </p:pic>
      <p:pic>
        <p:nvPicPr>
          <p:cNvPr id="11270" name="Picture 11"/>
          <p:cNvPicPr>
            <a:picLocks noChangeAspect="1" noChangeArrowheads="1"/>
          </p:cNvPicPr>
          <p:nvPr/>
        </p:nvPicPr>
        <p:blipFill>
          <a:blip r:embed="rId4"/>
          <a:srcRect/>
          <a:stretch>
            <a:fillRect/>
          </a:stretch>
        </p:blipFill>
        <p:spPr bwMode="auto">
          <a:xfrm>
            <a:off x="8001000" y="3148013"/>
            <a:ext cx="965200" cy="946150"/>
          </a:xfrm>
          <a:prstGeom prst="rect">
            <a:avLst/>
          </a:prstGeom>
          <a:noFill/>
          <a:ln w="12700">
            <a:noFill/>
            <a:round/>
            <a:headEnd/>
            <a:tailEnd/>
          </a:ln>
        </p:spPr>
      </p:pic>
      <p:pic>
        <p:nvPicPr>
          <p:cNvPr id="11271" name="Picture 7" descr="KrakenAndLogo.png"/>
          <p:cNvPicPr>
            <a:picLocks noChangeAspect="1"/>
          </p:cNvPicPr>
          <p:nvPr/>
        </p:nvPicPr>
        <p:blipFill>
          <a:blip r:embed="rId5"/>
          <a:srcRect/>
          <a:stretch>
            <a:fillRect/>
          </a:stretch>
        </p:blipFill>
        <p:spPr bwMode="auto">
          <a:xfrm>
            <a:off x="6248400" y="914400"/>
            <a:ext cx="2833688" cy="685800"/>
          </a:xfrm>
          <a:prstGeom prst="rect">
            <a:avLst/>
          </a:prstGeom>
          <a:noFill/>
          <a:ln w="9525">
            <a:noFill/>
            <a:miter lim="800000"/>
            <a:headEnd/>
            <a:tailEnd/>
          </a:ln>
        </p:spPr>
      </p:pic>
      <p:pic>
        <p:nvPicPr>
          <p:cNvPr id="11272" name="Picture 8" descr="2006-04-24_DNA_over_computer_keyboard.153170901_std.png"/>
          <p:cNvPicPr>
            <a:picLocks noChangeAspect="1"/>
          </p:cNvPicPr>
          <p:nvPr/>
        </p:nvPicPr>
        <p:blipFill>
          <a:blip r:embed="rId6"/>
          <a:srcRect/>
          <a:stretch>
            <a:fillRect/>
          </a:stretch>
        </p:blipFill>
        <p:spPr bwMode="auto">
          <a:xfrm>
            <a:off x="8001000" y="4495800"/>
            <a:ext cx="909638" cy="838200"/>
          </a:xfrm>
          <a:prstGeom prst="rect">
            <a:avLst/>
          </a:prstGeom>
          <a:noFill/>
          <a:ln w="9525">
            <a:noFill/>
            <a:miter lim="800000"/>
            <a:headEnd/>
            <a:tailEnd/>
          </a:ln>
        </p:spPr>
      </p:pic>
      <p:pic>
        <p:nvPicPr>
          <p:cNvPr id="11273" name="Picture 75"/>
          <p:cNvPicPr>
            <a:picLocks noChangeAspect="1" noChangeArrowheads="1"/>
          </p:cNvPicPr>
          <p:nvPr/>
        </p:nvPicPr>
        <p:blipFill>
          <a:blip r:embed="rId7"/>
          <a:srcRect l="5171" t="3123" r="18103" b="19791"/>
          <a:stretch>
            <a:fillRect/>
          </a:stretch>
        </p:blipFill>
        <p:spPr bwMode="auto">
          <a:xfrm>
            <a:off x="8001000" y="5722938"/>
            <a:ext cx="865188" cy="717550"/>
          </a:xfrm>
          <a:prstGeom prst="rect">
            <a:avLst/>
          </a:prstGeom>
          <a:noFill/>
          <a:ln w="127000">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ISE_blue">
  <a:themeElements>
    <a:clrScheme name="">
      <a:dk1>
        <a:srgbClr val="000000"/>
      </a:dk1>
      <a:lt1>
        <a:srgbClr val="000066"/>
      </a:lt1>
      <a:dk2>
        <a:srgbClr val="000000"/>
      </a:dk2>
      <a:lt2>
        <a:srgbClr val="808080"/>
      </a:lt2>
      <a:accent1>
        <a:srgbClr val="00CC99"/>
      </a:accent1>
      <a:accent2>
        <a:srgbClr val="3333CC"/>
      </a:accent2>
      <a:accent3>
        <a:srgbClr val="AAAAB8"/>
      </a:accent3>
      <a:accent4>
        <a:srgbClr val="000000"/>
      </a:accent4>
      <a:accent5>
        <a:srgbClr val="AAE2CA"/>
      </a:accent5>
      <a:accent6>
        <a:srgbClr val="2D2DB9"/>
      </a:accent6>
      <a:hlink>
        <a:srgbClr val="CCCCFF"/>
      </a:hlink>
      <a:folHlink>
        <a:srgbClr val="B2B2B2"/>
      </a:folHlink>
    </a:clrScheme>
    <a:fontScheme name="CISE_blu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ISE_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S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SE_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SE_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SE_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SE_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SE_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J:\WTSRV\Profiles\sjackson\Application Data\Microsoft\Templates\CISE_blue.pot</Template>
  <TotalTime>29267</TotalTime>
  <Words>2428</Words>
  <Application>Microsoft Office PowerPoint</Application>
  <PresentationFormat>On-screen Show (4:3)</PresentationFormat>
  <Paragraphs>453</Paragraphs>
  <Slides>47</Slides>
  <Notes>12</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Times New Roman</vt:lpstr>
      <vt:lpstr>ＭＳ Ｐゴシック</vt:lpstr>
      <vt:lpstr>Arial</vt:lpstr>
      <vt:lpstr>Tahoma</vt:lpstr>
      <vt:lpstr>Wingdings</vt:lpstr>
      <vt:lpstr>Times</vt:lpstr>
      <vt:lpstr>Gill Sans</vt:lpstr>
      <vt:lpstr>Constantia</vt:lpstr>
      <vt:lpstr>Verdana</vt:lpstr>
      <vt:lpstr>CISE_blue</vt:lpstr>
      <vt:lpstr>NSF EPSCoR and the Role of Cyberinfrastructure</vt:lpstr>
      <vt:lpstr>Slide 2</vt:lpstr>
      <vt:lpstr>Outline</vt:lpstr>
      <vt:lpstr>Research Is Changing</vt:lpstr>
      <vt:lpstr>Framing the Question Science has been Revolutionized by CI</vt:lpstr>
      <vt:lpstr>NSF Vision for Cyberinfrastructure</vt:lpstr>
      <vt:lpstr>What is Needed? An ecosystem, not components…</vt:lpstr>
      <vt:lpstr>Slide 8</vt:lpstr>
      <vt:lpstr>Cyberinfrastructure Framework for the 21st century (CF21) </vt:lpstr>
      <vt:lpstr>ACCI Task Forces</vt:lpstr>
      <vt:lpstr>Preliminary Task Force (TF) Results</vt:lpstr>
      <vt:lpstr>CF21 Strategy</vt:lpstr>
      <vt:lpstr>EPSCoR and CI</vt:lpstr>
      <vt:lpstr>EPSCoR Origins</vt:lpstr>
      <vt:lpstr>EPSCoR</vt:lpstr>
      <vt:lpstr>Slide 16</vt:lpstr>
      <vt:lpstr>Stats: In the 29 Jurisdictions…</vt:lpstr>
      <vt:lpstr>Stats Cont.</vt:lpstr>
      <vt:lpstr>EPSCoR 2020</vt:lpstr>
      <vt:lpstr>Recc 1: More Flexible Research Infrastructure and Improvement Awards</vt:lpstr>
      <vt:lpstr>Sub-Recommendation</vt:lpstr>
      <vt:lpstr>A Related Study:</vt:lpstr>
      <vt:lpstr>Slide 23</vt:lpstr>
      <vt:lpstr>Caveats</vt:lpstr>
      <vt:lpstr>CI in EPSCoR</vt:lpstr>
      <vt:lpstr>Research Infrastructure Improvement Awards (RII)  Cyber Connectivity (C2)</vt:lpstr>
      <vt:lpstr>Networking can…</vt:lpstr>
      <vt:lpstr>Data Sharing</vt:lpstr>
      <vt:lpstr>Digital resources that are not properly curated do not remain accessible for long</vt:lpstr>
      <vt:lpstr>Digital resources that are not properly curated do not remain accessible for long</vt:lpstr>
      <vt:lpstr> Poor Data Practices</vt:lpstr>
      <vt:lpstr>The Shift Towards Data Implications</vt:lpstr>
      <vt:lpstr>Long Standing NSF Data Policy</vt:lpstr>
      <vt:lpstr>Changing Data Management Policy IMPLEMENTATION</vt:lpstr>
      <vt:lpstr>As of January 2011:</vt:lpstr>
      <vt:lpstr>Guidelines will be Community Driven</vt:lpstr>
      <vt:lpstr>Several recent programs have included preliminary requirements</vt:lpstr>
      <vt:lpstr>DMP may include:</vt:lpstr>
      <vt:lpstr>DMP cont.</vt:lpstr>
      <vt:lpstr>Directorate, Office, Program Specific Requirements</vt:lpstr>
      <vt:lpstr>One More Thing to Keep In Mind</vt:lpstr>
      <vt:lpstr>Collaborations</vt:lpstr>
      <vt:lpstr>Research Infrastructure Improvement Awards (RII) Track 1</vt:lpstr>
      <vt:lpstr>Research Infrastructure Improvement Awards (RII) Track 2</vt:lpstr>
      <vt:lpstr>Collaborations</vt:lpstr>
      <vt:lpstr>Research Is Changing</vt:lpstr>
      <vt:lpstr>More Information</vt:lpstr>
    </vt:vector>
  </TitlesOfParts>
  <Company>National Science Foundation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 to DD Retreat</dc:title>
  <dc:subject>CI at NSF</dc:subject>
  <dc:creator>José L Muñoz</dc:creator>
  <dc:description>Presentation on 12Dec2005</dc:description>
  <cp:lastModifiedBy>hneeman</cp:lastModifiedBy>
  <cp:revision>659</cp:revision>
  <cp:lastPrinted>2003-10-29T22:24:43Z</cp:lastPrinted>
  <dcterms:created xsi:type="dcterms:W3CDTF">2008-10-15T14:07:08Z</dcterms:created>
  <dcterms:modified xsi:type="dcterms:W3CDTF">2010-10-07T03:51:05Z</dcterms:modified>
</cp:coreProperties>
</file>