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1" r:id="rId1"/>
  </p:sldMasterIdLst>
  <p:notesMasterIdLst>
    <p:notesMasterId r:id="rId27"/>
  </p:notesMasterIdLst>
  <p:sldIdLst>
    <p:sldId id="303" r:id="rId2"/>
    <p:sldId id="351" r:id="rId3"/>
    <p:sldId id="357" r:id="rId4"/>
    <p:sldId id="348" r:id="rId5"/>
    <p:sldId id="349" r:id="rId6"/>
    <p:sldId id="350" r:id="rId7"/>
    <p:sldId id="361" r:id="rId8"/>
    <p:sldId id="327" r:id="rId9"/>
    <p:sldId id="318" r:id="rId10"/>
    <p:sldId id="328" r:id="rId11"/>
    <p:sldId id="336" r:id="rId12"/>
    <p:sldId id="337" r:id="rId13"/>
    <p:sldId id="362" r:id="rId14"/>
    <p:sldId id="332" r:id="rId15"/>
    <p:sldId id="333" r:id="rId16"/>
    <p:sldId id="346" r:id="rId17"/>
    <p:sldId id="329" r:id="rId18"/>
    <p:sldId id="345" r:id="rId19"/>
    <p:sldId id="340" r:id="rId20"/>
    <p:sldId id="355" r:id="rId21"/>
    <p:sldId id="358" r:id="rId22"/>
    <p:sldId id="360" r:id="rId23"/>
    <p:sldId id="352" r:id="rId24"/>
    <p:sldId id="353" r:id="rId25"/>
    <p:sldId id="35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0066"/>
    <a:srgbClr val="FF6600"/>
    <a:srgbClr val="006600"/>
    <a:srgbClr val="000000"/>
    <a:srgbClr val="00FFFF"/>
    <a:srgbClr val="969696"/>
    <a:srgbClr val="FFFF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2FE82B-5A4F-4BF0-97EE-0ABADDE73727}" type="datetime1">
              <a:rPr lang="en-US"/>
              <a:pPr/>
              <a:t>10/6/10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B8454A-D150-435C-8B8D-D73C4E0007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06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06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0B4BC-EE4D-4A1A-AAC2-49FBC8151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60050-60CA-4519-B571-FB78DC58AA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54401-E4DA-4F59-95F6-DF19621046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C0E91-862F-4C86-B72D-93F592396C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8F4B9-0CB7-4C5B-ADD8-7214D39D19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3AE71-6EF9-411C-86C9-B115535D25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AFF66-C2EB-499F-82C3-B5F51B268C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DD06D-848F-48B9-A3F4-956CFA17D1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17B6E-E3C2-4D03-BA0E-C54BF8A88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AE1B1-28AF-4D43-AADD-BD3D2A2F8B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62F33-713D-4D25-827D-0D60C859BC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0EA6E-BB10-42B1-9BDA-1A222AF37B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43855-B29D-4FDE-94D3-5FB7C0BF0C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D3714-B2B5-4710-93AA-8DB5299352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ED813-D2D9-45AB-BC3F-E540D9DB6F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7782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2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2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3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3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3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3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3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3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3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3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3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4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4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4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4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4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4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4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4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4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4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5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5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5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5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5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5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5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5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5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85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8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8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8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8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8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8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8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8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8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8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3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3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3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3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3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3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3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3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3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3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4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4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4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4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4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4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4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4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4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4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5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5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5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5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5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5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5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5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5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5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6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6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6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6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6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6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6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6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6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6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7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7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7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7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7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7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7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7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7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7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8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8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8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8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8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8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8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8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8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8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9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9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9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9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9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9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9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9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9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9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0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0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0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0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0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0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0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0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0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0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1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1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1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1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1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1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1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1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1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1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04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8CB81AE-E47F-4D86-BE97-C0BC817ECC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804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804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804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04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838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HTPC - High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Throughput Parallel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Computing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(on the OSG)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 bwMode="auto">
          <a:xfrm>
            <a:off x="1447800" y="2895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Dan Fraser,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UChicago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OSG Production Coordinator</a:t>
            </a:r>
            <a:endParaRPr lang="en-US" sz="24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Horst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Severini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OU</a:t>
            </a:r>
            <a:b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(Greg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Thain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Uwisc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OU Supercomputing Symposium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Oct 6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Tackling Four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Parallel job portability</a:t>
            </a:r>
          </a:p>
          <a:p>
            <a:endParaRPr lang="en-US" dirty="0" smtClean="0">
              <a:ea typeface="ＭＳ Ｐゴシック" pitchFamily="-112" charset="-128"/>
            </a:endParaRPr>
          </a:p>
          <a:p>
            <a:r>
              <a:rPr lang="en-US" dirty="0" smtClean="0">
                <a:ea typeface="ＭＳ Ｐゴシック" pitchFamily="-112" charset="-128"/>
              </a:rPr>
              <a:t>Effective use of multi-core technologies</a:t>
            </a:r>
          </a:p>
          <a:p>
            <a:endParaRPr lang="en-US" dirty="0" smtClean="0">
              <a:ea typeface="ＭＳ Ｐゴシック" pitchFamily="-112" charset="-128"/>
            </a:endParaRPr>
          </a:p>
          <a:p>
            <a:r>
              <a:rPr lang="en-US" dirty="0" smtClean="0">
                <a:ea typeface="ＭＳ Ｐゴシック" pitchFamily="-112" charset="-128"/>
              </a:rPr>
              <a:t>Identify suitable resources &amp; submit jobs</a:t>
            </a:r>
          </a:p>
          <a:p>
            <a:endParaRPr lang="en-US" dirty="0" smtClean="0">
              <a:ea typeface="ＭＳ Ｐゴシック" pitchFamily="-112" charset="-128"/>
            </a:endParaRPr>
          </a:p>
          <a:p>
            <a:r>
              <a:rPr lang="en-US" dirty="0" smtClean="0">
                <a:ea typeface="ＭＳ Ｐゴシック" pitchFamily="-112" charset="-128"/>
              </a:rPr>
              <a:t>Job Management, tracking, accounting, …</a:t>
            </a:r>
          </a:p>
          <a:p>
            <a:endParaRPr lang="en-US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Current plan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Force jobs to consume an entire processor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Today 4-8+ cores, tomorrow 32+ cores, …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Package jobs with a parallel </a:t>
            </a:r>
            <a:r>
              <a:rPr lang="en-US" dirty="0" smtClean="0">
                <a:ea typeface="ＭＳ Ｐゴシック" pitchFamily="-112" charset="-128"/>
              </a:rPr>
              <a:t>library</a:t>
            </a:r>
          </a:p>
          <a:p>
            <a:pPr lvl="2"/>
            <a:r>
              <a:rPr lang="en-US" dirty="0" smtClean="0"/>
              <a:t>HTPC jobs as portable as any other job</a:t>
            </a:r>
          </a:p>
          <a:p>
            <a:pPr lvl="2"/>
            <a:r>
              <a:rPr lang="en-US" dirty="0" smtClean="0"/>
              <a:t>MPI, </a:t>
            </a:r>
            <a:r>
              <a:rPr lang="en-US" dirty="0" err="1" smtClean="0"/>
              <a:t>OpenMP</a:t>
            </a:r>
            <a:r>
              <a:rPr lang="en-US" dirty="0" smtClean="0"/>
              <a:t>, your own scripts, …</a:t>
            </a:r>
          </a:p>
          <a:p>
            <a:pPr lvl="2"/>
            <a:r>
              <a:rPr lang="en-US" dirty="0" smtClean="0"/>
              <a:t>Parallel libraries can be optimized for on-board memory access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All memory is available for efficient utilization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Submit the jobs via OSG (or Condor-G)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Problem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Advertising HTPC capability on OSG</a:t>
            </a:r>
          </a:p>
          <a:p>
            <a:r>
              <a:rPr lang="en-US" dirty="0" smtClean="0">
                <a:ea typeface="ＭＳ Ｐゴシック" pitchFamily="-112" charset="-128"/>
              </a:rPr>
              <a:t>Adapting OSG job submission/mgmt tools</a:t>
            </a:r>
          </a:p>
          <a:p>
            <a:pPr lvl="1"/>
            <a:r>
              <a:rPr lang="en-US" dirty="0" err="1" smtClean="0">
                <a:ea typeface="ＭＳ Ｐゴシック" pitchFamily="-112" charset="-128"/>
              </a:rPr>
              <a:t>GlideinWMS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n-US" dirty="0" smtClean="0">
                <a:ea typeface="ＭＳ Ｐゴシック" pitchFamily="-112" charset="-128"/>
              </a:rPr>
              <a:t>Ensure that Gratia accounting can identify jobs and apply the correct multiplier</a:t>
            </a:r>
          </a:p>
          <a:p>
            <a:r>
              <a:rPr lang="en-US" dirty="0" smtClean="0">
                <a:ea typeface="ＭＳ Ｐゴシック" pitchFamily="-112" charset="-128"/>
              </a:rPr>
              <a:t>Support more HTPC scientists</a:t>
            </a:r>
          </a:p>
          <a:p>
            <a:r>
              <a:rPr lang="en-US" dirty="0" smtClean="0">
                <a:ea typeface="ＭＳ Ｐゴシック" pitchFamily="-112" charset="-128"/>
              </a:rPr>
              <a:t>HTPC enable more sites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What’s the magic RSL?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Specific</a:t>
            </a:r>
          </a:p>
          <a:p>
            <a:pPr lvl="1"/>
            <a:r>
              <a:rPr lang="en-US" dirty="0" smtClean="0"/>
              <a:t>We’re working on documents/standards </a:t>
            </a:r>
          </a:p>
          <a:p>
            <a:r>
              <a:rPr lang="en-US" dirty="0" smtClean="0"/>
              <a:t>PBS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host_xcount</a:t>
            </a:r>
            <a:r>
              <a:rPr lang="en-US" dirty="0" smtClean="0"/>
              <a:t>=1)(xcount=8)(queue=?)</a:t>
            </a:r>
          </a:p>
          <a:p>
            <a:r>
              <a:rPr lang="en-US" dirty="0" smtClean="0"/>
              <a:t>LSF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(queue=?)(exclusive=1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r>
              <a:rPr lang="en-US" dirty="0" smtClean="0">
                <a:ea typeface="ＭＳ Ｐゴシック" pitchFamily="-112" charset="-128"/>
              </a:rPr>
              <a:t>Condor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dirty="0" err="1" smtClean="0">
                <a:ea typeface="ＭＳ Ｐゴシック" pitchFamily="-112" charset="-128"/>
              </a:rPr>
              <a:t>condorsubmit</a:t>
            </a:r>
            <a:r>
              <a:rPr lang="en-US" dirty="0" smtClean="0">
                <a:ea typeface="ＭＳ Ｐゴシック" pitchFamily="-112" charset="-128"/>
              </a:rPr>
              <a:t>=(‘+</a:t>
            </a:r>
            <a:r>
              <a:rPr lang="en-US" dirty="0" err="1" smtClean="0">
                <a:ea typeface="ＭＳ Ｐゴシック" pitchFamily="-112" charset="-128"/>
              </a:rPr>
              <a:t>WholeMachine</a:t>
            </a:r>
            <a:r>
              <a:rPr lang="en-US" dirty="0" smtClean="0">
                <a:ea typeface="ＭＳ Ｐゴシック" pitchFamily="-112" charset="-128"/>
              </a:rPr>
              <a:t>’ true)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Examples of HTPC users: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3900"/>
          </a:xfrm>
        </p:spPr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Oceanographers: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Brian Blanton, Howard Lander (RENCI)</a:t>
            </a:r>
          </a:p>
          <a:p>
            <a:pPr lvl="2"/>
            <a:r>
              <a:rPr lang="en-US" dirty="0" smtClean="0"/>
              <a:t>Redrawing flood map boundaries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ADCIRC</a:t>
            </a:r>
          </a:p>
          <a:p>
            <a:pPr lvl="2"/>
            <a:r>
              <a:rPr lang="en-US" dirty="0" smtClean="0"/>
              <a:t>Coastal circulation and storm surge model</a:t>
            </a:r>
          </a:p>
          <a:p>
            <a:pPr lvl="2"/>
            <a:r>
              <a:rPr lang="en-US" dirty="0" smtClean="0"/>
              <a:t>Runs on 256+ cores, several days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Parameter sensitivity studies</a:t>
            </a:r>
          </a:p>
          <a:p>
            <a:pPr lvl="2"/>
            <a:r>
              <a:rPr lang="en-US" dirty="0" smtClean="0"/>
              <a:t>Determine best settings for large runs</a:t>
            </a:r>
          </a:p>
          <a:p>
            <a:pPr lvl="2"/>
            <a:r>
              <a:rPr lang="en-US" dirty="0" smtClean="0"/>
              <a:t>220 jobs to determine optimal mesh size</a:t>
            </a:r>
          </a:p>
          <a:p>
            <a:pPr lvl="2"/>
            <a:r>
              <a:rPr lang="en-US" dirty="0" smtClean="0"/>
              <a:t>Each job takes 8 processors, several hours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Examples of HTPC users: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Chemists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UW Chemistry group</a:t>
            </a:r>
          </a:p>
          <a:p>
            <a:pPr lvl="1"/>
            <a:r>
              <a:rPr lang="en-US" dirty="0" err="1" smtClean="0">
                <a:ea typeface="ＭＳ Ｐゴシック" pitchFamily="-112" charset="-128"/>
              </a:rPr>
              <a:t>Gromacs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n-US" dirty="0" smtClean="0">
                <a:ea typeface="ＭＳ Ｐゴシック" pitchFamily="-112" charset="-128"/>
              </a:rPr>
              <a:t>Jobs take 24 hours on 8 cores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Steady stream of 20-40 jobs/day</a:t>
            </a:r>
          </a:p>
          <a:p>
            <a:pPr lvl="1"/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n-US" dirty="0" smtClean="0">
                <a:ea typeface="ＭＳ Ｐゴシック" pitchFamily="-112" charset="-128"/>
              </a:rPr>
              <a:t>Peak usage is 320,000 hours per month</a:t>
            </a:r>
          </a:p>
          <a:p>
            <a:pPr lvl="2"/>
            <a:r>
              <a:rPr lang="en-US" dirty="0" smtClean="0">
                <a:ea typeface="ＭＳ Ｐゴシック" pitchFamily="-112" charset="-128"/>
              </a:rPr>
              <a:t>Written 9 papers in 10 months based on this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Usage of HTPC</a:t>
            </a:r>
            <a:endParaRPr lang="en-US" dirty="0"/>
          </a:p>
        </p:txBody>
      </p:sp>
      <p:pic>
        <p:nvPicPr>
          <p:cNvPr id="4" name="Picture 4" descr="Y:\talks\ChemistryUsa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281353" cy="4993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OSG sites that allow HTPC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OU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he first site to run HTPC jobs on the OSG!</a:t>
            </a:r>
          </a:p>
          <a:p>
            <a:r>
              <a:rPr lang="en-US" dirty="0" smtClean="0">
                <a:ea typeface="ＭＳ Ｐゴシック" pitchFamily="-112" charset="-128"/>
              </a:rPr>
              <a:t>Purdue</a:t>
            </a:r>
          </a:p>
          <a:p>
            <a:r>
              <a:rPr lang="en-US" dirty="0" smtClean="0">
                <a:ea typeface="ＭＳ Ｐゴシック" pitchFamily="-112" charset="-128"/>
              </a:rPr>
              <a:t>Clemson</a:t>
            </a:r>
          </a:p>
          <a:p>
            <a:r>
              <a:rPr lang="en-US" dirty="0" smtClean="0">
                <a:ea typeface="ＭＳ Ｐゴシック" pitchFamily="-112" charset="-128"/>
              </a:rPr>
              <a:t>Nebraska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n-US" dirty="0" smtClean="0">
                <a:ea typeface="ＭＳ Ｐゴシック" pitchFamily="-112" charset="-128"/>
              </a:rPr>
              <a:t>San Diego, CMS </a:t>
            </a:r>
            <a:r>
              <a:rPr lang="en-US" dirty="0" smtClean="0">
                <a:ea typeface="ＭＳ Ｐゴシック" pitchFamily="-112" charset="-128"/>
              </a:rPr>
              <a:t>Tier-2</a:t>
            </a:r>
          </a:p>
          <a:p>
            <a:endParaRPr lang="en-US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2133600" y="6096000"/>
            <a:ext cx="4642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Your</a:t>
            </a:r>
            <a:r>
              <a:rPr lang="en-US" sz="2800" i="1" dirty="0" smtClean="0">
                <a:solidFill>
                  <a:srgbClr val="FFFF00"/>
                </a:solidFill>
              </a:rPr>
              <a:t> site </a:t>
            </a:r>
            <a:r>
              <a:rPr lang="en-US" sz="2800" i="1" dirty="0">
                <a:solidFill>
                  <a:srgbClr val="FFFF00"/>
                </a:solidFill>
              </a:rPr>
              <a:t>can be on this list!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Sites, more cycles!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users</a:t>
            </a:r>
            <a:endParaRPr lang="en-US" dirty="0" smtClean="0"/>
          </a:p>
          <a:p>
            <a:pPr lvl="1"/>
            <a:r>
              <a:rPr lang="en-US" dirty="0" smtClean="0"/>
              <a:t>Working with Atlas (</a:t>
            </a:r>
            <a:r>
              <a:rPr lang="en-US" dirty="0" err="1" smtClean="0"/>
              <a:t>AthenaMP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Working with Amber 9</a:t>
            </a:r>
            <a:endParaRPr lang="en-US" dirty="0" smtClean="0"/>
          </a:p>
          <a:p>
            <a:pPr lvl="1"/>
            <a:r>
              <a:rPr lang="en-US" dirty="0" smtClean="0"/>
              <a:t>There is room for you…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glide-in to homogenize access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HTPC adds a new dimension to HPC computing – ensembles of parallel jobs</a:t>
            </a:r>
          </a:p>
          <a:p>
            <a:r>
              <a:rPr lang="en-US" dirty="0" smtClean="0">
                <a:ea typeface="ＭＳ Ｐゴシック" pitchFamily="-112" charset="-128"/>
              </a:rPr>
              <a:t>This approach minimizes portability issues with parallel codes</a:t>
            </a:r>
          </a:p>
          <a:p>
            <a:r>
              <a:rPr lang="en-US" dirty="0" smtClean="0">
                <a:ea typeface="ＭＳ Ｐゴシック" pitchFamily="-112" charset="-128"/>
              </a:rPr>
              <a:t>Keep same job submission model</a:t>
            </a:r>
          </a:p>
          <a:p>
            <a:r>
              <a:rPr lang="en-US" dirty="0" smtClean="0">
                <a:ea typeface="ＭＳ Ｐゴシック" pitchFamily="-112" charset="-128"/>
              </a:rPr>
              <a:t>Not hypothetical – we’re already running HTPC jobs</a:t>
            </a:r>
          </a:p>
          <a:p>
            <a:r>
              <a:rPr lang="en-US" dirty="0" smtClean="0">
                <a:ea typeface="ＭＳ Ｐゴシック" pitchFamily="-112" charset="-128"/>
              </a:rPr>
              <a:t>Thanks to many helping hands</a:t>
            </a:r>
          </a:p>
          <a:p>
            <a:pPr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OSG? (think </a:t>
            </a:r>
            <a:r>
              <a:rPr lang="en-US" dirty="0" err="1" smtClean="0"/>
              <a:t>ebay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HTPC as a new paradigm</a:t>
            </a:r>
          </a:p>
          <a:p>
            <a:r>
              <a:rPr lang="en-US" dirty="0" smtClean="0"/>
              <a:t>Advantages of HTPC for parallel jobs</a:t>
            </a:r>
          </a:p>
          <a:p>
            <a:r>
              <a:rPr lang="en-US" dirty="0" smtClean="0"/>
              <a:t>How does HTPC work?</a:t>
            </a:r>
          </a:p>
          <a:p>
            <a:r>
              <a:rPr lang="en-US" dirty="0" smtClean="0"/>
              <a:t>Who is using it?</a:t>
            </a:r>
          </a:p>
          <a:p>
            <a:r>
              <a:rPr lang="en-US" dirty="0" smtClean="0"/>
              <a:t>The Future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Slides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these are from Greg </a:t>
            </a:r>
            <a:r>
              <a:rPr lang="en-US" dirty="0" err="1" smtClean="0"/>
              <a:t>Thain</a:t>
            </a:r>
            <a:r>
              <a:rPr lang="en-US" dirty="0" smtClean="0"/>
              <a:t> (</a:t>
            </a:r>
            <a:r>
              <a:rPr lang="en-US" dirty="0" err="1" smtClean="0"/>
              <a:t>UWisc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The players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4038600" cy="4691063"/>
          </a:xfrm>
        </p:spPr>
        <p:txBody>
          <a:bodyPr/>
          <a:lstStyle/>
          <a:p>
            <a:r>
              <a:rPr lang="en-US" sz="2400" dirty="0" smtClean="0">
                <a:ea typeface="ＭＳ Ｐゴシック" pitchFamily="-112" charset="-128"/>
              </a:rPr>
              <a:t>Dan </a:t>
            </a:r>
            <a:r>
              <a:rPr lang="en-US" sz="2400" dirty="0" smtClean="0">
                <a:ea typeface="ＭＳ Ｐゴシック" pitchFamily="-112" charset="-128"/>
              </a:rPr>
              <a:t>Fraser</a:t>
            </a:r>
          </a:p>
          <a:p>
            <a:r>
              <a:rPr lang="en-US" sz="2400" dirty="0" smtClean="0">
                <a:ea typeface="ＭＳ Ｐゴシック" pitchFamily="-112" charset="-128"/>
              </a:rPr>
              <a:t>	Computation Inst.</a:t>
            </a:r>
          </a:p>
          <a:p>
            <a:r>
              <a:rPr lang="en-US" sz="2400" dirty="0" smtClean="0">
                <a:ea typeface="ＭＳ Ｐゴシック" pitchFamily="-112" charset="-128"/>
              </a:rPr>
              <a:t>	University of Chicago</a:t>
            </a:r>
          </a:p>
          <a:p>
            <a:r>
              <a:rPr lang="en-US" sz="2400" dirty="0" err="1" smtClean="0">
                <a:ea typeface="ＭＳ Ｐゴシック" pitchFamily="-112" charset="-128"/>
              </a:rPr>
              <a:t>Miron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Livny</a:t>
            </a:r>
            <a:endParaRPr lang="en-US" sz="2400" dirty="0" smtClean="0">
              <a:ea typeface="ＭＳ Ｐゴシック" pitchFamily="-112" charset="-128"/>
            </a:endParaRPr>
          </a:p>
          <a:p>
            <a:r>
              <a:rPr lang="en-US" sz="2400" dirty="0" smtClean="0">
                <a:ea typeface="ＭＳ Ｐゴシック" pitchFamily="-112" charset="-128"/>
              </a:rPr>
              <a:t>	U Wisconsin</a:t>
            </a:r>
          </a:p>
          <a:p>
            <a:r>
              <a:rPr lang="en-US" sz="2400" dirty="0" smtClean="0">
                <a:ea typeface="ＭＳ Ｐゴシック" pitchFamily="-112" charset="-128"/>
              </a:rPr>
              <a:t>John McGee</a:t>
            </a:r>
          </a:p>
          <a:p>
            <a:r>
              <a:rPr lang="en-US" sz="2400" dirty="0" smtClean="0">
                <a:ea typeface="ＭＳ Ｐゴシック" pitchFamily="-112" charset="-128"/>
              </a:rPr>
              <a:t>	RENCI</a:t>
            </a:r>
          </a:p>
          <a:p>
            <a:r>
              <a:rPr lang="en-US" sz="2400" dirty="0" smtClean="0">
                <a:ea typeface="ＭＳ Ｐゴシック" pitchFamily="-112" charset="-128"/>
              </a:rPr>
              <a:t>Greg </a:t>
            </a:r>
            <a:r>
              <a:rPr lang="en-US" sz="2400" dirty="0" err="1" smtClean="0">
                <a:ea typeface="ＭＳ Ｐゴシック" pitchFamily="-112" charset="-128"/>
              </a:rPr>
              <a:t>Thain</a:t>
            </a:r>
            <a:endParaRPr lang="en-US" sz="2400" dirty="0" smtClean="0">
              <a:ea typeface="ＭＳ Ｐゴシック" pitchFamily="-112" charset="-128"/>
            </a:endParaRPr>
          </a:p>
          <a:p>
            <a:r>
              <a:rPr lang="en-US" sz="2400" dirty="0" smtClean="0">
                <a:ea typeface="ＭＳ Ｐゴシック" pitchFamily="-112" charset="-128"/>
              </a:rPr>
              <a:t>	U </a:t>
            </a:r>
            <a:r>
              <a:rPr lang="en-US" sz="2400" dirty="0" smtClean="0">
                <a:ea typeface="ＭＳ Ｐゴシック" pitchFamily="-112" charset="-128"/>
              </a:rPr>
              <a:t>Wisconsin</a:t>
            </a:r>
          </a:p>
          <a:p>
            <a:r>
              <a:rPr lang="en-US" sz="2400" dirty="0" smtClean="0">
                <a:ea typeface="ＭＳ Ｐゴシック" pitchFamily="-112" charset="-128"/>
              </a:rPr>
              <a:t>	Key Developer</a:t>
            </a:r>
            <a:r>
              <a:rPr lang="en-US" sz="2400" dirty="0" smtClean="0">
                <a:ea typeface="ＭＳ Ｐゴシック" pitchFamily="-112" charset="-128"/>
              </a:rPr>
              <a:t/>
            </a:r>
            <a:br>
              <a:rPr lang="en-US" sz="2400" dirty="0" smtClean="0">
                <a:ea typeface="ＭＳ Ｐゴシック" pitchFamily="-112" charset="-128"/>
              </a:rPr>
            </a:br>
            <a:endParaRPr lang="en-US" sz="2400" dirty="0" smtClean="0">
              <a:ea typeface="ＭＳ Ｐゴシック" pitchFamily="-112" charset="-128"/>
            </a:endParaRPr>
          </a:p>
          <a:p>
            <a:r>
              <a:rPr lang="en-US" sz="2400" i="1" dirty="0" smtClean="0">
                <a:ea typeface="ＭＳ Ｐゴシック" pitchFamily="-112" charset="-128"/>
              </a:rPr>
              <a:t>Funded by NSF-STCI</a:t>
            </a:r>
          </a:p>
          <a:p>
            <a:endParaRPr lang="en-US" sz="2400" dirty="0" smtClean="0">
              <a:ea typeface="ＭＳ Ｐゴシック" pitchFamily="-112" charset="-128"/>
            </a:endParaRPr>
          </a:p>
        </p:txBody>
      </p:sp>
      <p:pic>
        <p:nvPicPr>
          <p:cNvPr id="19460" name="Picture 9" descr="453006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05000"/>
            <a:ext cx="3549650" cy="37480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Configuring Condor for HTPC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Two strategies: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Suspend/drain jobs to open HTPC slots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Hold empty cores until HTPC slot is </a:t>
            </a:r>
            <a:r>
              <a:rPr lang="en-US" dirty="0" smtClean="0">
                <a:ea typeface="ＭＳ Ｐゴシック" pitchFamily="-112" charset="-128"/>
              </a:rPr>
              <a:t>open</a:t>
            </a:r>
          </a:p>
          <a:p>
            <a:pPr lvl="1"/>
            <a:endParaRPr lang="en-US" dirty="0" smtClean="0">
              <a:ea typeface="ＭＳ Ｐゴシック" pitchFamily="-112" charset="-128"/>
            </a:endParaRPr>
          </a:p>
          <a:p>
            <a:pPr lvl="1"/>
            <a:endParaRPr lang="en-US" dirty="0" smtClean="0">
              <a:ea typeface="ＭＳ Ｐゴシック" pitchFamily="-112" charset="-128"/>
            </a:endParaRPr>
          </a:p>
          <a:p>
            <a:r>
              <a:rPr lang="en-US" dirty="0" smtClean="0"/>
              <a:t>http://condor-</a:t>
            </a:r>
            <a:r>
              <a:rPr lang="en-US" dirty="0" err="1" smtClean="0"/>
              <a:t>wiki.cs.wisc.edu</a:t>
            </a:r>
            <a:endParaRPr lang="en-US" dirty="0" smtClean="0"/>
          </a:p>
          <a:p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submit</a:t>
            </a:r>
            <a:endParaRPr lang="en-US" dirty="0"/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34628" name="Text Box 4"/>
          <p:cNvSpPr txBox="1">
            <a:spLocks noChangeArrowheads="1"/>
          </p:cNvSpPr>
          <p:nvPr/>
        </p:nvSpPr>
        <p:spPr bwMode="auto">
          <a:xfrm>
            <a:off x="236538" y="2647950"/>
            <a:ext cx="7645400" cy="31845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urier New" pitchFamily="49" charset="0"/>
              </a:rPr>
              <a:t>universe = vanilla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requirements = (CAN_RUN_WHOLE_MACHINE =?= TRUE)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b="1" dirty="0" err="1">
                <a:latin typeface="Courier New" pitchFamily="49" charset="0"/>
              </a:rPr>
              <a:t>RequiresWholeMachine</a:t>
            </a:r>
            <a:r>
              <a:rPr lang="en-US" sz="2000" b="1" dirty="0">
                <a:latin typeface="Courier New" pitchFamily="49" charset="0"/>
              </a:rPr>
              <a:t>=true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urier New" pitchFamily="49" charset="0"/>
              </a:rPr>
              <a:t>executable = some job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urier New" pitchFamily="49" charset="0"/>
              </a:rPr>
              <a:t>arguments = arguments</a:t>
            </a:r>
          </a:p>
          <a:p>
            <a:pPr>
              <a:spcBef>
                <a:spcPct val="50000"/>
              </a:spcBef>
            </a:pPr>
            <a:r>
              <a:rPr lang="en-US" sz="1400" dirty="0" err="1">
                <a:latin typeface="Courier New" pitchFamily="49" charset="0"/>
              </a:rPr>
              <a:t>should_transfer_files</a:t>
            </a:r>
            <a:r>
              <a:rPr lang="en-US" sz="1400" dirty="0">
                <a:latin typeface="Courier New" pitchFamily="49" charset="0"/>
              </a:rPr>
              <a:t> = yes</a:t>
            </a:r>
          </a:p>
          <a:p>
            <a:pPr>
              <a:spcBef>
                <a:spcPct val="50000"/>
              </a:spcBef>
            </a:pPr>
            <a:r>
              <a:rPr lang="en-US" sz="1400" dirty="0" err="1">
                <a:latin typeface="Courier New" pitchFamily="49" charset="0"/>
              </a:rPr>
              <a:t>when_to_transfer_output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on_exit</a:t>
            </a:r>
            <a:endParaRPr lang="en-US" sz="1400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 err="1">
                <a:latin typeface="Courier New" pitchFamily="49" charset="0"/>
              </a:rPr>
              <a:t>transfer_input_files</a:t>
            </a:r>
            <a:r>
              <a:rPr lang="en-US" sz="1400" dirty="0">
                <a:latin typeface="Courier New" pitchFamily="49" charset="0"/>
              </a:rPr>
              <a:t> = inputs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urier New" pitchFamily="49" charset="0"/>
              </a:rPr>
              <a:t>queue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MPI on Whole machine jobs</a:t>
            </a:r>
          </a:p>
        </p:txBody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1435652" name="Text Box 4"/>
          <p:cNvSpPr txBox="1">
            <a:spLocks noChangeArrowheads="1"/>
          </p:cNvSpPr>
          <p:nvPr/>
        </p:nvSpPr>
        <p:spPr bwMode="auto">
          <a:xfrm>
            <a:off x="0" y="1989138"/>
            <a:ext cx="5994400" cy="391318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universe = vanilla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requirements = (CAN_RUN_WHOLE_MACHINE =?= TRUE)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+RequiresWholeMachine=true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executable = mpiexec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arguments = -np 8 real_exe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should_transfer_files = yes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when_to_transfer_output = on_exit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transfer_input_files = real_exe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queue</a:t>
            </a:r>
          </a:p>
          <a:p>
            <a:pPr>
              <a:spcBef>
                <a:spcPct val="50000"/>
              </a:spcBef>
            </a:pPr>
            <a:endParaRPr lang="en-US" sz="1400">
              <a:latin typeface="Courier New" pitchFamily="49" charset="0"/>
            </a:endParaRPr>
          </a:p>
        </p:txBody>
      </p:sp>
      <p:sp>
        <p:nvSpPr>
          <p:cNvPr id="1435653" name="Text Box 5"/>
          <p:cNvSpPr txBox="1">
            <a:spLocks noChangeArrowheads="1"/>
          </p:cNvSpPr>
          <p:nvPr/>
        </p:nvSpPr>
        <p:spPr bwMode="auto">
          <a:xfrm>
            <a:off x="179388" y="1554163"/>
            <a:ext cx="3392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Whole machine mpi submit file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How to submit to OSG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544764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 dirty="0">
                <a:latin typeface="Courier New" pitchFamily="49" charset="0"/>
              </a:rPr>
              <a:t>universe = </a:t>
            </a:r>
            <a:r>
              <a:rPr lang="en-US" sz="2400" dirty="0" smtClean="0">
                <a:latin typeface="Courier New" pitchFamily="49" charset="0"/>
              </a:rPr>
              <a:t>grid</a:t>
            </a:r>
          </a:p>
          <a:p>
            <a:pPr>
              <a:spcBef>
                <a:spcPct val="50000"/>
              </a:spcBef>
              <a:buNone/>
            </a:pPr>
            <a:r>
              <a:rPr lang="en-US" sz="2400" b="1" dirty="0" err="1" smtClean="0">
                <a:latin typeface="Courier New" pitchFamily="49" charset="0"/>
              </a:rPr>
              <a:t>GridResource</a:t>
            </a:r>
            <a:r>
              <a:rPr lang="en-US" sz="2400" b="1" dirty="0" smtClean="0">
                <a:latin typeface="Courier New" pitchFamily="49" charset="0"/>
              </a:rPr>
              <a:t> = </a:t>
            </a:r>
            <a:r>
              <a:rPr lang="en-US" sz="2400" b="1" dirty="0" err="1" smtClean="0">
                <a:latin typeface="Courier New" pitchFamily="49" charset="0"/>
              </a:rPr>
              <a:t>some_grid_host</a:t>
            </a:r>
            <a:endParaRPr lang="en-US" sz="2400" b="1" dirty="0" smtClean="0">
              <a:latin typeface="Courier New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400" b="1" dirty="0" err="1" smtClean="0">
                <a:latin typeface="Courier New" pitchFamily="49" charset="0"/>
              </a:rPr>
              <a:t>GlobusRSL</a:t>
            </a:r>
            <a:r>
              <a:rPr lang="en-US" sz="2400" b="1" dirty="0" smtClean="0">
                <a:latin typeface="Courier New" pitchFamily="49" charset="0"/>
              </a:rPr>
              <a:t> = </a:t>
            </a:r>
            <a:r>
              <a:rPr lang="en-US" sz="2400" b="1" dirty="0" err="1" smtClean="0">
                <a:latin typeface="Courier New" pitchFamily="49" charset="0"/>
              </a:rPr>
              <a:t>MagicRSL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400" b="1" dirty="0">
                <a:latin typeface="Courier New" pitchFamily="49" charset="0"/>
              </a:rPr>
              <a:t>executable = </a:t>
            </a:r>
            <a:r>
              <a:rPr lang="en-US" sz="2400" b="1" dirty="0" smtClean="0">
                <a:latin typeface="Courier New" pitchFamily="49" charset="0"/>
              </a:rPr>
              <a:t>wrapper.sh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400" dirty="0">
                <a:latin typeface="Courier New" pitchFamily="49" charset="0"/>
              </a:rPr>
              <a:t>arguments = arguments</a:t>
            </a:r>
          </a:p>
          <a:p>
            <a:pPr>
              <a:spcBef>
                <a:spcPct val="50000"/>
              </a:spcBef>
              <a:buNone/>
            </a:pPr>
            <a:r>
              <a:rPr lang="en-US" sz="2400" dirty="0" err="1">
                <a:latin typeface="Courier New" pitchFamily="49" charset="0"/>
              </a:rPr>
              <a:t>should_transfer_files</a:t>
            </a:r>
            <a:r>
              <a:rPr lang="en-US" sz="2400" dirty="0">
                <a:latin typeface="Courier New" pitchFamily="49" charset="0"/>
              </a:rPr>
              <a:t> = yes</a:t>
            </a:r>
          </a:p>
          <a:p>
            <a:pPr>
              <a:spcBef>
                <a:spcPct val="50000"/>
              </a:spcBef>
              <a:buNone/>
            </a:pPr>
            <a:r>
              <a:rPr lang="en-US" sz="2400" dirty="0" err="1">
                <a:latin typeface="Courier New" pitchFamily="49" charset="0"/>
              </a:rPr>
              <a:t>when_to_transfer_output</a:t>
            </a:r>
            <a:r>
              <a:rPr lang="en-US" sz="2400" dirty="0">
                <a:latin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</a:rPr>
              <a:t>on_exit</a:t>
            </a:r>
            <a:endParaRPr lang="en-US" sz="2400" dirty="0">
              <a:latin typeface="Courier New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400" dirty="0" err="1">
                <a:latin typeface="Courier New" pitchFamily="49" charset="0"/>
              </a:rPr>
              <a:t>transfer_input_files</a:t>
            </a:r>
            <a:r>
              <a:rPr lang="en-US" sz="2400" dirty="0">
                <a:latin typeface="Courier New" pitchFamily="49" charset="0"/>
              </a:rPr>
              <a:t> = </a:t>
            </a:r>
            <a:r>
              <a:rPr lang="en-US" sz="2400" dirty="0" smtClean="0">
                <a:latin typeface="Courier New" pitchFamily="49" charset="0"/>
              </a:rPr>
              <a:t>inputs</a:t>
            </a:r>
          </a:p>
          <a:p>
            <a:pPr>
              <a:spcBef>
                <a:spcPct val="50000"/>
              </a:spcBef>
              <a:buNone/>
            </a:pPr>
            <a:r>
              <a:rPr lang="en-US" sz="2400" b="1" dirty="0" err="1" smtClean="0">
                <a:latin typeface="Courier New" pitchFamily="49" charset="0"/>
              </a:rPr>
              <a:t>transfer_output_files</a:t>
            </a:r>
            <a:r>
              <a:rPr lang="en-US" sz="2400" b="1" dirty="0" smtClean="0">
                <a:latin typeface="Courier New" pitchFamily="49" charset="0"/>
              </a:rPr>
              <a:t> = output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400" dirty="0" smtClean="0">
                <a:latin typeface="Courier New" pitchFamily="49" charset="0"/>
              </a:rPr>
              <a:t>queue</a:t>
            </a:r>
            <a:endParaRPr lang="en-US" sz="24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Making sense of the OSG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OSG = Technology + Process + Sociology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70+ sites</a:t>
            </a:r>
            <a:r>
              <a:rPr lang="en-US" dirty="0" smtClean="0"/>
              <a:t> (&amp; growing) -- Supply</a:t>
            </a:r>
          </a:p>
          <a:p>
            <a:pPr lvl="1">
              <a:defRPr/>
            </a:pPr>
            <a:r>
              <a:rPr lang="en-US" dirty="0" smtClean="0"/>
              <a:t>contribute resources </a:t>
            </a:r>
            <a:r>
              <a:rPr lang="en-US" dirty="0" smtClean="0"/>
              <a:t>to the </a:t>
            </a:r>
            <a:r>
              <a:rPr lang="en-US" dirty="0" smtClean="0"/>
              <a:t>OSG</a:t>
            </a:r>
          </a:p>
          <a:p>
            <a:pPr>
              <a:defRPr/>
            </a:pPr>
            <a:r>
              <a:rPr lang="en-US" dirty="0" smtClean="0"/>
              <a:t>Virtual </a:t>
            </a:r>
            <a:r>
              <a:rPr lang="en-US" dirty="0" smtClean="0"/>
              <a:t>Organizations -- Demand</a:t>
            </a:r>
          </a:p>
          <a:p>
            <a:pPr lvl="1">
              <a:defRPr/>
            </a:pPr>
            <a:r>
              <a:rPr lang="en-US" dirty="0" err="1" smtClean="0"/>
              <a:t>VO’s</a:t>
            </a:r>
            <a:r>
              <a:rPr lang="en-US" dirty="0" smtClean="0"/>
              <a:t> are Multidisciplinary Research Groups</a:t>
            </a:r>
          </a:p>
          <a:p>
            <a:pPr>
              <a:defRPr/>
            </a:pPr>
            <a:r>
              <a:rPr lang="en-US" dirty="0" smtClean="0"/>
              <a:t>Sites </a:t>
            </a:r>
            <a:r>
              <a:rPr lang="en-US" dirty="0" smtClean="0"/>
              <a:t>and </a:t>
            </a:r>
            <a:r>
              <a:rPr lang="en-US" dirty="0" err="1" smtClean="0"/>
              <a:t>VOs</a:t>
            </a:r>
            <a:r>
              <a:rPr lang="en-US" dirty="0" smtClean="0"/>
              <a:t> often overlap</a:t>
            </a:r>
          </a:p>
          <a:p>
            <a:pPr>
              <a:defRPr/>
            </a:pPr>
            <a:r>
              <a:rPr lang="en-US" dirty="0" smtClean="0"/>
              <a:t>OSG Delivers: 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~1M CPU hours every day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1 </a:t>
            </a:r>
            <a:r>
              <a:rPr lang="en-US" dirty="0" err="1" smtClean="0">
                <a:solidFill>
                  <a:srgbClr val="FFFF00"/>
                </a:solidFill>
              </a:rPr>
              <a:t>Pbyte</a:t>
            </a:r>
            <a:r>
              <a:rPr lang="en-US" dirty="0" smtClean="0">
                <a:solidFill>
                  <a:srgbClr val="FFFF00"/>
                </a:solidFill>
              </a:rPr>
              <a:t> of data transferred every day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eBay (naïve) </a:t>
            </a:r>
            <a:endParaRPr lang="en-US" dirty="0"/>
          </a:p>
        </p:txBody>
      </p:sp>
      <p:cxnSp>
        <p:nvCxnSpPr>
          <p:cNvPr id="19459" name="Straight Connector 3"/>
          <p:cNvCxnSpPr>
            <a:cxnSpLocks noChangeShapeType="1"/>
          </p:cNvCxnSpPr>
          <p:nvPr/>
        </p:nvCxnSpPr>
        <p:spPr bwMode="auto">
          <a:xfrm rot="5400000">
            <a:off x="115094" y="3618706"/>
            <a:ext cx="4343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9460" name="Straight Connector 4"/>
          <p:cNvCxnSpPr>
            <a:cxnSpLocks noChangeShapeType="1"/>
          </p:cNvCxnSpPr>
          <p:nvPr/>
        </p:nvCxnSpPr>
        <p:spPr bwMode="auto">
          <a:xfrm rot="5400000">
            <a:off x="4687094" y="3618706"/>
            <a:ext cx="4343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24200" y="2133600"/>
            <a:ext cx="27432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EBAY</a:t>
            </a:r>
          </a:p>
        </p:txBody>
      </p:sp>
      <p:pic>
        <p:nvPicPr>
          <p:cNvPr id="1946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67000"/>
            <a:ext cx="419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667000"/>
            <a:ext cx="419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64" name="Straight Connector 10"/>
          <p:cNvCxnSpPr>
            <a:cxnSpLocks noChangeShapeType="1"/>
            <a:endCxn id="19461" idx="1"/>
          </p:cNvCxnSpPr>
          <p:nvPr/>
        </p:nvCxnSpPr>
        <p:spPr bwMode="auto">
          <a:xfrm>
            <a:off x="1600200" y="31242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5" name="Straight Connector 12"/>
          <p:cNvCxnSpPr>
            <a:cxnSpLocks noChangeShapeType="1"/>
          </p:cNvCxnSpPr>
          <p:nvPr/>
        </p:nvCxnSpPr>
        <p:spPr bwMode="auto">
          <a:xfrm>
            <a:off x="5867400" y="31242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838200" y="58674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Demand</a:t>
            </a:r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7162800" y="58674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Supply</a:t>
            </a:r>
          </a:p>
        </p:txBody>
      </p: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6096000" y="2743200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List item</a:t>
            </a:r>
          </a:p>
        </p:txBody>
      </p:sp>
      <p:sp>
        <p:nvSpPr>
          <p:cNvPr id="19469" name="TextBox 16"/>
          <p:cNvSpPr txBox="1">
            <a:spLocks noChangeArrowheads="1"/>
          </p:cNvSpPr>
          <p:nvPr/>
        </p:nvSpPr>
        <p:spPr bwMode="auto">
          <a:xfrm>
            <a:off x="1752600" y="27432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Search/buy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eBay (more realistic) </a:t>
            </a:r>
            <a:endParaRPr lang="en-US" dirty="0"/>
          </a:p>
        </p:txBody>
      </p:sp>
      <p:cxnSp>
        <p:nvCxnSpPr>
          <p:cNvPr id="20483" name="Straight Connector 3"/>
          <p:cNvCxnSpPr>
            <a:cxnSpLocks noChangeShapeType="1"/>
          </p:cNvCxnSpPr>
          <p:nvPr/>
        </p:nvCxnSpPr>
        <p:spPr bwMode="auto">
          <a:xfrm rot="5400000">
            <a:off x="115094" y="3618706"/>
            <a:ext cx="4343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0484" name="Straight Connector 4"/>
          <p:cNvCxnSpPr>
            <a:cxnSpLocks noChangeShapeType="1"/>
          </p:cNvCxnSpPr>
          <p:nvPr/>
        </p:nvCxnSpPr>
        <p:spPr bwMode="auto">
          <a:xfrm rot="5400000">
            <a:off x="4687094" y="3618706"/>
            <a:ext cx="4343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2048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648200"/>
            <a:ext cx="419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648200"/>
            <a:ext cx="419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7" name="Straight Connector 10"/>
          <p:cNvCxnSpPr>
            <a:cxnSpLocks noChangeShapeType="1"/>
            <a:endCxn id="20492" idx="1"/>
          </p:cNvCxnSpPr>
          <p:nvPr/>
        </p:nvCxnSpPr>
        <p:spPr bwMode="auto">
          <a:xfrm>
            <a:off x="2590800" y="5029200"/>
            <a:ext cx="396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838200" y="58674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Demand</a:t>
            </a:r>
          </a:p>
        </p:txBody>
      </p: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7162800" y="58674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Supply</a:t>
            </a:r>
          </a:p>
        </p:txBody>
      </p:sp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3810000" y="6019800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UPS Endpoints</a:t>
            </a: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2438400" y="4648200"/>
            <a:ext cx="1524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>
            <a:off x="6553200" y="4648200"/>
            <a:ext cx="1524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493" name="Straight Connector 20"/>
          <p:cNvCxnSpPr>
            <a:cxnSpLocks noChangeShapeType="1"/>
          </p:cNvCxnSpPr>
          <p:nvPr/>
        </p:nvCxnSpPr>
        <p:spPr bwMode="auto">
          <a:xfrm>
            <a:off x="2667000" y="54864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4" name="Straight Connector 21"/>
          <p:cNvCxnSpPr>
            <a:cxnSpLocks noChangeShapeType="1"/>
          </p:cNvCxnSpPr>
          <p:nvPr/>
        </p:nvCxnSpPr>
        <p:spPr bwMode="auto">
          <a:xfrm rot="10800000" flipV="1">
            <a:off x="5486400" y="5486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95" name="TextBox 25"/>
          <p:cNvSpPr txBox="1">
            <a:spLocks noChangeArrowheads="1"/>
          </p:cNvSpPr>
          <p:nvPr/>
        </p:nvSpPr>
        <p:spPr bwMode="auto">
          <a:xfrm>
            <a:off x="3429000" y="2514600"/>
            <a:ext cx="2260600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Match Maker</a:t>
            </a:r>
          </a:p>
        </p:txBody>
      </p:sp>
      <p:sp>
        <p:nvSpPr>
          <p:cNvPr id="20496" name="TextBox 27"/>
          <p:cNvSpPr txBox="1">
            <a:spLocks noChangeArrowheads="1"/>
          </p:cNvSpPr>
          <p:nvPr/>
        </p:nvSpPr>
        <p:spPr bwMode="auto">
          <a:xfrm>
            <a:off x="2743200" y="1828800"/>
            <a:ext cx="146685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Accounting</a:t>
            </a:r>
          </a:p>
        </p:txBody>
      </p:sp>
      <p:sp>
        <p:nvSpPr>
          <p:cNvPr id="20497" name="TextBox 28"/>
          <p:cNvSpPr txBox="1">
            <a:spLocks noChangeArrowheads="1"/>
          </p:cNvSpPr>
          <p:nvPr/>
        </p:nvSpPr>
        <p:spPr bwMode="auto">
          <a:xfrm>
            <a:off x="5105400" y="1828800"/>
            <a:ext cx="105410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Ratings</a:t>
            </a:r>
          </a:p>
        </p:txBody>
      </p:sp>
      <p:sp>
        <p:nvSpPr>
          <p:cNvPr id="20498" name="TextBox 29"/>
          <p:cNvSpPr txBox="1">
            <a:spLocks noChangeArrowheads="1"/>
          </p:cNvSpPr>
          <p:nvPr/>
        </p:nvSpPr>
        <p:spPr bwMode="auto">
          <a:xfrm>
            <a:off x="3886200" y="1143000"/>
            <a:ext cx="146685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Complaints</a:t>
            </a:r>
          </a:p>
        </p:txBody>
      </p:sp>
      <p:sp>
        <p:nvSpPr>
          <p:cNvPr id="20499" name="TextBox 30"/>
          <p:cNvSpPr txBox="1">
            <a:spLocks noChangeArrowheads="1"/>
          </p:cNvSpPr>
          <p:nvPr/>
        </p:nvSpPr>
        <p:spPr bwMode="auto">
          <a:xfrm>
            <a:off x="3429000" y="3581400"/>
            <a:ext cx="996950" cy="4000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PayPal</a:t>
            </a:r>
          </a:p>
        </p:txBody>
      </p:sp>
      <p:sp>
        <p:nvSpPr>
          <p:cNvPr id="20500" name="TextBox 31"/>
          <p:cNvSpPr txBox="1">
            <a:spLocks noChangeArrowheads="1"/>
          </p:cNvSpPr>
          <p:nvPr/>
        </p:nvSpPr>
        <p:spPr bwMode="auto">
          <a:xfrm>
            <a:off x="5029200" y="3962400"/>
            <a:ext cx="712788" cy="4000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UPS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72400" y="4343400"/>
            <a:ext cx="982663" cy="4000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Bank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" y="4343400"/>
            <a:ext cx="982663" cy="4000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Bank 2</a:t>
            </a:r>
          </a:p>
        </p:txBody>
      </p:sp>
      <p:cxnSp>
        <p:nvCxnSpPr>
          <p:cNvPr id="20503" name="Straight Connector 35"/>
          <p:cNvCxnSpPr>
            <a:cxnSpLocks noChangeShapeType="1"/>
            <a:stCxn id="20496" idx="2"/>
          </p:cNvCxnSpPr>
          <p:nvPr/>
        </p:nvCxnSpPr>
        <p:spPr bwMode="auto">
          <a:xfrm rot="16200000" flipH="1">
            <a:off x="3614738" y="2090737"/>
            <a:ext cx="2857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4" name="Straight Connector 37"/>
          <p:cNvCxnSpPr>
            <a:cxnSpLocks noChangeShapeType="1"/>
            <a:stCxn id="20497" idx="2"/>
          </p:cNvCxnSpPr>
          <p:nvPr/>
        </p:nvCxnSpPr>
        <p:spPr bwMode="auto">
          <a:xfrm rot="5400000">
            <a:off x="5264150" y="2146300"/>
            <a:ext cx="285750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5" name="Straight Connector 39"/>
          <p:cNvCxnSpPr>
            <a:cxnSpLocks noChangeShapeType="1"/>
            <a:endCxn id="20498" idx="2"/>
          </p:cNvCxnSpPr>
          <p:nvPr/>
        </p:nvCxnSpPr>
        <p:spPr bwMode="auto">
          <a:xfrm rot="5400000" flipH="1" flipV="1">
            <a:off x="4110038" y="2005012"/>
            <a:ext cx="97155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6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1981200" y="3124200"/>
            <a:ext cx="1524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7" name="Straight Connector 43"/>
          <p:cNvCxnSpPr>
            <a:cxnSpLocks noChangeShapeType="1"/>
          </p:cNvCxnSpPr>
          <p:nvPr/>
        </p:nvCxnSpPr>
        <p:spPr bwMode="auto">
          <a:xfrm rot="16200000" flipH="1">
            <a:off x="5600700" y="3086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8" name="Straight Connector 51"/>
          <p:cNvCxnSpPr>
            <a:cxnSpLocks noChangeShapeType="1"/>
            <a:endCxn id="20499" idx="1"/>
          </p:cNvCxnSpPr>
          <p:nvPr/>
        </p:nvCxnSpPr>
        <p:spPr bwMode="auto">
          <a:xfrm flipV="1">
            <a:off x="2057400" y="3781425"/>
            <a:ext cx="137160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9" name="Straight Connector 53"/>
          <p:cNvCxnSpPr>
            <a:cxnSpLocks noChangeShapeType="1"/>
            <a:endCxn id="20499" idx="3"/>
          </p:cNvCxnSpPr>
          <p:nvPr/>
        </p:nvCxnSpPr>
        <p:spPr bwMode="auto">
          <a:xfrm rot="10800000">
            <a:off x="4425950" y="3781425"/>
            <a:ext cx="266065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0" name="Straight Connector 58"/>
          <p:cNvCxnSpPr>
            <a:cxnSpLocks noChangeShapeType="1"/>
          </p:cNvCxnSpPr>
          <p:nvPr/>
        </p:nvCxnSpPr>
        <p:spPr bwMode="auto">
          <a:xfrm rot="10800000">
            <a:off x="5715000" y="43434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1" name="Straight Connector 60"/>
          <p:cNvCxnSpPr>
            <a:cxnSpLocks noChangeShapeType="1"/>
            <a:stCxn id="20500" idx="2"/>
            <a:endCxn id="20492" idx="1"/>
          </p:cNvCxnSpPr>
          <p:nvPr/>
        </p:nvCxnSpPr>
        <p:spPr bwMode="auto">
          <a:xfrm rot="16200000" flipH="1">
            <a:off x="5635625" y="4111625"/>
            <a:ext cx="66675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2" name="Straight Connector 63"/>
          <p:cNvCxnSpPr>
            <a:cxnSpLocks noChangeShapeType="1"/>
            <a:endCxn id="20499" idx="1"/>
          </p:cNvCxnSpPr>
          <p:nvPr/>
        </p:nvCxnSpPr>
        <p:spPr bwMode="auto">
          <a:xfrm flipV="1">
            <a:off x="1447800" y="3781425"/>
            <a:ext cx="198120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3" name="Straight Connector 65"/>
          <p:cNvCxnSpPr>
            <a:cxnSpLocks noChangeShapeType="1"/>
            <a:endCxn id="34" idx="3"/>
          </p:cNvCxnSpPr>
          <p:nvPr/>
        </p:nvCxnSpPr>
        <p:spPr bwMode="auto">
          <a:xfrm rot="10800000">
            <a:off x="1439863" y="4543425"/>
            <a:ext cx="2365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4" name="Straight Connector 68"/>
          <p:cNvCxnSpPr>
            <a:cxnSpLocks noChangeShapeType="1"/>
            <a:endCxn id="33" idx="1"/>
          </p:cNvCxnSpPr>
          <p:nvPr/>
        </p:nvCxnSpPr>
        <p:spPr bwMode="auto">
          <a:xfrm flipV="1">
            <a:off x="7467600" y="4543425"/>
            <a:ext cx="30480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5" name="Straight Connector 70"/>
          <p:cNvCxnSpPr>
            <a:cxnSpLocks noChangeShapeType="1"/>
            <a:stCxn id="20499" idx="3"/>
          </p:cNvCxnSpPr>
          <p:nvPr/>
        </p:nvCxnSpPr>
        <p:spPr bwMode="auto">
          <a:xfrm>
            <a:off x="4425950" y="3781425"/>
            <a:ext cx="33464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6" name="Straight Connector 38"/>
          <p:cNvCxnSpPr>
            <a:cxnSpLocks noChangeShapeType="1"/>
            <a:stCxn id="20499" idx="0"/>
            <a:endCxn id="20495" idx="2"/>
          </p:cNvCxnSpPr>
          <p:nvPr/>
        </p:nvCxnSpPr>
        <p:spPr bwMode="auto">
          <a:xfrm rot="5400000" flipH="1" flipV="1">
            <a:off x="3971925" y="2994025"/>
            <a:ext cx="542925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7" name="Straight Connector 42"/>
          <p:cNvCxnSpPr>
            <a:cxnSpLocks noChangeShapeType="1"/>
            <a:stCxn id="20495" idx="2"/>
            <a:endCxn id="20500" idx="0"/>
          </p:cNvCxnSpPr>
          <p:nvPr/>
        </p:nvCxnSpPr>
        <p:spPr bwMode="auto">
          <a:xfrm rot="16200000" flipH="1">
            <a:off x="4510087" y="3087688"/>
            <a:ext cx="923925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20518" name="Picture 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20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OSG</a:t>
            </a:r>
            <a:r>
              <a:rPr lang="en-US" dirty="0" smtClean="0"/>
              <a:t>-</a:t>
            </a:r>
            <a:r>
              <a:rPr lang="en-US" dirty="0" smtClean="0"/>
              <a:t>Bay </a:t>
            </a:r>
            <a:endParaRPr lang="en-US" dirty="0"/>
          </a:p>
        </p:txBody>
      </p:sp>
      <p:cxnSp>
        <p:nvCxnSpPr>
          <p:cNvPr id="21507" name="Straight Connector 3"/>
          <p:cNvCxnSpPr>
            <a:cxnSpLocks noChangeShapeType="1"/>
          </p:cNvCxnSpPr>
          <p:nvPr/>
        </p:nvCxnSpPr>
        <p:spPr bwMode="auto">
          <a:xfrm rot="5400000">
            <a:off x="115094" y="3618706"/>
            <a:ext cx="4343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1508" name="Straight Connector 4"/>
          <p:cNvCxnSpPr>
            <a:cxnSpLocks noChangeShapeType="1"/>
          </p:cNvCxnSpPr>
          <p:nvPr/>
        </p:nvCxnSpPr>
        <p:spPr bwMode="auto">
          <a:xfrm rot="5400000">
            <a:off x="4687094" y="3618706"/>
            <a:ext cx="4343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2150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648200"/>
            <a:ext cx="419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3"/>
          <p:cNvSpPr txBox="1">
            <a:spLocks noChangeArrowheads="1"/>
          </p:cNvSpPr>
          <p:nvPr/>
        </p:nvSpPr>
        <p:spPr bwMode="auto">
          <a:xfrm>
            <a:off x="838200" y="5867400"/>
            <a:ext cx="122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VO’s</a:t>
            </a:r>
            <a:br>
              <a:rPr lang="en-US"/>
            </a:br>
            <a:r>
              <a:rPr lang="en-US"/>
              <a:t>(Demand)</a:t>
            </a:r>
          </a:p>
        </p:txBody>
      </p:sp>
      <p:sp>
        <p:nvSpPr>
          <p:cNvPr id="21511" name="TextBox 14"/>
          <p:cNvSpPr txBox="1">
            <a:spLocks noChangeArrowheads="1"/>
          </p:cNvSpPr>
          <p:nvPr/>
        </p:nvSpPr>
        <p:spPr bwMode="auto">
          <a:xfrm>
            <a:off x="7162800" y="5715000"/>
            <a:ext cx="11731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Resource</a:t>
            </a:r>
            <a:br>
              <a:rPr lang="en-US"/>
            </a:br>
            <a:r>
              <a:rPr lang="en-US"/>
              <a:t>Providers</a:t>
            </a:r>
            <a:br>
              <a:rPr lang="en-US"/>
            </a:br>
            <a:r>
              <a:rPr lang="en-US"/>
              <a:t>(Supply)</a:t>
            </a:r>
          </a:p>
        </p:txBody>
      </p:sp>
      <p:sp>
        <p:nvSpPr>
          <p:cNvPr id="21512" name="TextBox 16"/>
          <p:cNvSpPr txBox="1">
            <a:spLocks noChangeArrowheads="1"/>
          </p:cNvSpPr>
          <p:nvPr/>
        </p:nvSpPr>
        <p:spPr bwMode="auto">
          <a:xfrm>
            <a:off x="2438400" y="5105400"/>
            <a:ext cx="774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Client</a:t>
            </a:r>
            <a:br>
              <a:rPr lang="en-US"/>
            </a:br>
            <a:r>
              <a:rPr lang="en-US"/>
              <a:t>Stack</a:t>
            </a:r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2286000" y="4648200"/>
            <a:ext cx="152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8"/>
          <p:cNvSpPr>
            <a:spLocks noChangeArrowheads="1"/>
          </p:cNvSpPr>
          <p:nvPr/>
        </p:nvSpPr>
        <p:spPr bwMode="auto">
          <a:xfrm>
            <a:off x="6477000" y="4648200"/>
            <a:ext cx="38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TextBox 25"/>
          <p:cNvSpPr txBox="1">
            <a:spLocks noChangeArrowheads="1"/>
          </p:cNvSpPr>
          <p:nvPr/>
        </p:nvSpPr>
        <p:spPr bwMode="auto">
          <a:xfrm>
            <a:off x="3429000" y="2514600"/>
            <a:ext cx="2419350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Match Making</a:t>
            </a:r>
          </a:p>
        </p:txBody>
      </p:sp>
      <p:sp>
        <p:nvSpPr>
          <p:cNvPr id="21516" name="TextBox 27"/>
          <p:cNvSpPr txBox="1">
            <a:spLocks noChangeArrowheads="1"/>
          </p:cNvSpPr>
          <p:nvPr/>
        </p:nvSpPr>
        <p:spPr bwMode="auto">
          <a:xfrm>
            <a:off x="2743200" y="1828800"/>
            <a:ext cx="146685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Accounting</a:t>
            </a:r>
          </a:p>
        </p:txBody>
      </p:sp>
      <p:sp>
        <p:nvSpPr>
          <p:cNvPr id="21517" name="TextBox 28"/>
          <p:cNvSpPr txBox="1">
            <a:spLocks noChangeArrowheads="1"/>
          </p:cNvSpPr>
          <p:nvPr/>
        </p:nvSpPr>
        <p:spPr bwMode="auto">
          <a:xfrm>
            <a:off x="5334000" y="1828800"/>
            <a:ext cx="1382713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Monitoring</a:t>
            </a:r>
          </a:p>
        </p:txBody>
      </p:sp>
      <p:sp>
        <p:nvSpPr>
          <p:cNvPr id="21518" name="TextBox 29"/>
          <p:cNvSpPr txBox="1">
            <a:spLocks noChangeArrowheads="1"/>
          </p:cNvSpPr>
          <p:nvPr/>
        </p:nvSpPr>
        <p:spPr bwMode="auto">
          <a:xfrm>
            <a:off x="3886200" y="1143000"/>
            <a:ext cx="1397000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Integration</a:t>
            </a:r>
            <a:br>
              <a:rPr lang="en-US" sz="2000"/>
            </a:br>
            <a:r>
              <a:rPr lang="en-US" sz="2000"/>
              <a:t>&amp; Testing</a:t>
            </a:r>
          </a:p>
        </p:txBody>
      </p:sp>
      <p:sp>
        <p:nvSpPr>
          <p:cNvPr id="21519" name="TextBox 30"/>
          <p:cNvSpPr txBox="1">
            <a:spLocks noChangeArrowheads="1"/>
          </p:cNvSpPr>
          <p:nvPr/>
        </p:nvSpPr>
        <p:spPr bwMode="auto">
          <a:xfrm>
            <a:off x="2971800" y="4343400"/>
            <a:ext cx="1082675" cy="7080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Engage</a:t>
            </a:r>
            <a:br>
              <a:rPr lang="en-US" sz="2000"/>
            </a:br>
            <a:r>
              <a:rPr lang="en-US" sz="2000"/>
              <a:t>Support</a:t>
            </a:r>
          </a:p>
        </p:txBody>
      </p:sp>
      <p:sp>
        <p:nvSpPr>
          <p:cNvPr id="21520" name="TextBox 81"/>
          <p:cNvSpPr txBox="1">
            <a:spLocks noChangeArrowheads="1"/>
          </p:cNvSpPr>
          <p:nvPr/>
        </p:nvSpPr>
        <p:spPr bwMode="auto">
          <a:xfrm>
            <a:off x="5562600" y="5105400"/>
            <a:ext cx="86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Server</a:t>
            </a:r>
            <a:br>
              <a:rPr lang="en-US"/>
            </a:br>
            <a:r>
              <a:rPr lang="en-US"/>
              <a:t>Stack</a:t>
            </a:r>
          </a:p>
        </p:txBody>
      </p:sp>
      <p:sp>
        <p:nvSpPr>
          <p:cNvPr id="21521" name="TextBox 82"/>
          <p:cNvSpPr txBox="1">
            <a:spLocks noChangeArrowheads="1"/>
          </p:cNvSpPr>
          <p:nvPr/>
        </p:nvSpPr>
        <p:spPr bwMode="auto">
          <a:xfrm>
            <a:off x="2286000" y="990600"/>
            <a:ext cx="1382713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SoftwarePackaging</a:t>
            </a:r>
          </a:p>
        </p:txBody>
      </p:sp>
      <p:sp>
        <p:nvSpPr>
          <p:cNvPr id="21522" name="TextBox 83"/>
          <p:cNvSpPr txBox="1">
            <a:spLocks noChangeArrowheads="1"/>
          </p:cNvSpPr>
          <p:nvPr/>
        </p:nvSpPr>
        <p:spPr bwMode="auto">
          <a:xfrm>
            <a:off x="4343400" y="2133600"/>
            <a:ext cx="1201738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Ticketing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6858000" y="4648200"/>
            <a:ext cx="12192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Servers &amp;</a:t>
            </a:r>
            <a:br>
              <a:rPr lang="en-US"/>
            </a:br>
            <a:r>
              <a:rPr lang="en-US"/>
              <a:t>Storage</a:t>
            </a:r>
          </a:p>
        </p:txBody>
      </p:sp>
      <p:pic>
        <p:nvPicPr>
          <p:cNvPr id="21524" name="Picture 8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733800"/>
            <a:ext cx="419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5" name="Rectangle 86"/>
          <p:cNvSpPr>
            <a:spLocks noChangeArrowheads="1"/>
          </p:cNvSpPr>
          <p:nvPr/>
        </p:nvSpPr>
        <p:spPr bwMode="auto">
          <a:xfrm>
            <a:off x="2286000" y="3733800"/>
            <a:ext cx="152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Rectangle 87"/>
          <p:cNvSpPr>
            <a:spLocks noChangeArrowheads="1"/>
          </p:cNvSpPr>
          <p:nvPr/>
        </p:nvSpPr>
        <p:spPr bwMode="auto">
          <a:xfrm>
            <a:off x="6477000" y="3733800"/>
            <a:ext cx="38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 bwMode="auto">
          <a:xfrm>
            <a:off x="6858000" y="3733800"/>
            <a:ext cx="12192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Servers &amp;</a:t>
            </a:r>
            <a:br>
              <a:rPr lang="en-US"/>
            </a:br>
            <a:r>
              <a:rPr lang="en-US"/>
              <a:t>Storage</a:t>
            </a:r>
          </a:p>
        </p:txBody>
      </p:sp>
      <p:pic>
        <p:nvPicPr>
          <p:cNvPr id="21528" name="Picture 8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19400"/>
            <a:ext cx="419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Rectangle 90"/>
          <p:cNvSpPr>
            <a:spLocks noChangeArrowheads="1"/>
          </p:cNvSpPr>
          <p:nvPr/>
        </p:nvSpPr>
        <p:spPr bwMode="auto">
          <a:xfrm>
            <a:off x="2286000" y="2819400"/>
            <a:ext cx="152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Rectangle 91"/>
          <p:cNvSpPr>
            <a:spLocks noChangeArrowheads="1"/>
          </p:cNvSpPr>
          <p:nvPr/>
        </p:nvSpPr>
        <p:spPr bwMode="auto">
          <a:xfrm>
            <a:off x="6477000" y="2819400"/>
            <a:ext cx="38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 bwMode="auto">
          <a:xfrm>
            <a:off x="6858000" y="2819400"/>
            <a:ext cx="12192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Servers &amp;</a:t>
            </a:r>
            <a:br>
              <a:rPr lang="en-US"/>
            </a:br>
            <a:r>
              <a:rPr lang="en-US"/>
              <a:t>Storage</a:t>
            </a:r>
          </a:p>
        </p:txBody>
      </p:sp>
      <p:cxnSp>
        <p:nvCxnSpPr>
          <p:cNvPr id="21532" name="Straight Connector 94"/>
          <p:cNvCxnSpPr>
            <a:cxnSpLocks noChangeShapeType="1"/>
            <a:stCxn id="21530" idx="2"/>
            <a:endCxn id="21526" idx="0"/>
          </p:cNvCxnSpPr>
          <p:nvPr/>
        </p:nvCxnSpPr>
        <p:spPr bwMode="auto">
          <a:xfrm rot="5400000">
            <a:off x="6591301" y="3657600"/>
            <a:ext cx="152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3" name="Straight Connector 95"/>
          <p:cNvCxnSpPr>
            <a:cxnSpLocks noChangeShapeType="1"/>
          </p:cNvCxnSpPr>
          <p:nvPr/>
        </p:nvCxnSpPr>
        <p:spPr bwMode="auto">
          <a:xfrm rot="5400000">
            <a:off x="6630194" y="4571206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4" name="Straight Connector 98"/>
          <p:cNvCxnSpPr>
            <a:cxnSpLocks noChangeShapeType="1"/>
            <a:stCxn id="21529" idx="3"/>
            <a:endCxn id="21515" idx="1"/>
          </p:cNvCxnSpPr>
          <p:nvPr/>
        </p:nvCxnSpPr>
        <p:spPr bwMode="auto">
          <a:xfrm flipV="1">
            <a:off x="2438400" y="2776538"/>
            <a:ext cx="990600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5" name="Straight Connector 100"/>
          <p:cNvCxnSpPr>
            <a:cxnSpLocks noChangeShapeType="1"/>
            <a:stCxn id="21529" idx="3"/>
            <a:endCxn id="21530" idx="1"/>
          </p:cNvCxnSpPr>
          <p:nvPr/>
        </p:nvCxnSpPr>
        <p:spPr bwMode="auto">
          <a:xfrm>
            <a:off x="2438400" y="3200400"/>
            <a:ext cx="403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6" name="Straight Connector 102"/>
          <p:cNvCxnSpPr>
            <a:cxnSpLocks noChangeShapeType="1"/>
            <a:stCxn id="21529" idx="3"/>
            <a:endCxn id="21526" idx="1"/>
          </p:cNvCxnSpPr>
          <p:nvPr/>
        </p:nvCxnSpPr>
        <p:spPr bwMode="auto">
          <a:xfrm>
            <a:off x="2438400" y="3200400"/>
            <a:ext cx="403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7" name="Straight Connector 104"/>
          <p:cNvCxnSpPr>
            <a:cxnSpLocks noChangeShapeType="1"/>
            <a:stCxn id="21529" idx="3"/>
            <a:endCxn id="21514" idx="1"/>
          </p:cNvCxnSpPr>
          <p:nvPr/>
        </p:nvCxnSpPr>
        <p:spPr bwMode="auto">
          <a:xfrm>
            <a:off x="2438400" y="3200400"/>
            <a:ext cx="4038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8" name="Straight Connector 107"/>
          <p:cNvCxnSpPr>
            <a:cxnSpLocks noChangeShapeType="1"/>
            <a:stCxn id="21515" idx="3"/>
            <a:endCxn id="21530" idx="1"/>
          </p:cNvCxnSpPr>
          <p:nvPr/>
        </p:nvCxnSpPr>
        <p:spPr bwMode="auto">
          <a:xfrm>
            <a:off x="5848350" y="2776538"/>
            <a:ext cx="628650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39" name="TextBox 108"/>
          <p:cNvSpPr txBox="1">
            <a:spLocks noChangeArrowheads="1"/>
          </p:cNvSpPr>
          <p:nvPr/>
        </p:nvSpPr>
        <p:spPr bwMode="auto">
          <a:xfrm>
            <a:off x="3581400" y="5257800"/>
            <a:ext cx="111125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Security</a:t>
            </a:r>
          </a:p>
        </p:txBody>
      </p:sp>
      <p:sp>
        <p:nvSpPr>
          <p:cNvPr id="21540" name="TextBox 109"/>
          <p:cNvSpPr txBox="1">
            <a:spLocks noChangeArrowheads="1"/>
          </p:cNvSpPr>
          <p:nvPr/>
        </p:nvSpPr>
        <p:spPr bwMode="auto">
          <a:xfrm>
            <a:off x="5257800" y="990600"/>
            <a:ext cx="163830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Coordination</a:t>
            </a:r>
          </a:p>
        </p:txBody>
      </p:sp>
      <p:sp>
        <p:nvSpPr>
          <p:cNvPr id="21541" name="TextBox 110"/>
          <p:cNvSpPr txBox="1">
            <a:spLocks noChangeArrowheads="1"/>
          </p:cNvSpPr>
          <p:nvPr/>
        </p:nvSpPr>
        <p:spPr bwMode="auto">
          <a:xfrm>
            <a:off x="4038600" y="5867400"/>
            <a:ext cx="1352550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Proposal</a:t>
            </a:r>
            <a:br>
              <a:rPr lang="en-US" sz="2000"/>
            </a:br>
            <a:r>
              <a:rPr lang="en-US" sz="2000"/>
              <a:t>Anchoring</a:t>
            </a:r>
          </a:p>
        </p:txBody>
      </p:sp>
      <p:sp>
        <p:nvSpPr>
          <p:cNvPr id="21542" name="TextBox 111"/>
          <p:cNvSpPr txBox="1">
            <a:spLocks noChangeArrowheads="1"/>
          </p:cNvSpPr>
          <p:nvPr/>
        </p:nvSpPr>
        <p:spPr bwMode="auto">
          <a:xfrm>
            <a:off x="5638800" y="6172200"/>
            <a:ext cx="441325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…</a:t>
            </a:r>
          </a:p>
        </p:txBody>
      </p:sp>
      <p:sp>
        <p:nvSpPr>
          <p:cNvPr id="21543" name="TextBox 112"/>
          <p:cNvSpPr txBox="1">
            <a:spLocks noChangeArrowheads="1"/>
          </p:cNvSpPr>
          <p:nvPr/>
        </p:nvSpPr>
        <p:spPr bwMode="auto">
          <a:xfrm>
            <a:off x="4191000" y="4724400"/>
            <a:ext cx="441325" cy="4000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Where does HTPC fit?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The two familiar HPC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High Throughput Computing</a:t>
            </a:r>
            <a:r>
              <a:rPr lang="en-US" dirty="0" smtClean="0">
                <a:ea typeface="ＭＳ Ｐゴシック" pitchFamily="-112" charset="-128"/>
              </a:rPr>
              <a:t> (e.g. OSG)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Run ensembles of single core jobs</a:t>
            </a:r>
            <a:br>
              <a:rPr lang="en-US" dirty="0" smtClean="0">
                <a:ea typeface="ＭＳ Ｐゴシック" pitchFamily="-112" charset="-128"/>
              </a:rPr>
            </a:br>
            <a:endParaRPr lang="en-US" dirty="0" smtClean="0">
              <a:ea typeface="ＭＳ Ｐゴシック" pitchFamily="-112" charset="-128"/>
            </a:endParaRPr>
          </a:p>
          <a:p>
            <a:r>
              <a:rPr lang="en-US" dirty="0" smtClean="0">
                <a:ea typeface="ＭＳ Ｐゴシック" pitchFamily="-112" charset="-128"/>
              </a:rPr>
              <a:t>Capability </a:t>
            </a:r>
            <a:r>
              <a:rPr lang="en-US" dirty="0" smtClean="0">
                <a:ea typeface="ＭＳ Ｐゴシック" pitchFamily="-112" charset="-128"/>
              </a:rPr>
              <a:t>Computing (e.g. </a:t>
            </a:r>
            <a:r>
              <a:rPr lang="en-US" dirty="0" err="1" smtClean="0">
                <a:ea typeface="ＭＳ Ｐゴシック" pitchFamily="-112" charset="-128"/>
              </a:rPr>
              <a:t>TeraGrid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A few jobs parallelized over the whole system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Use whatever parallel </a:t>
            </a:r>
            <a:r>
              <a:rPr lang="en-US" dirty="0" err="1" smtClean="0">
                <a:ea typeface="ＭＳ Ｐゴシック" pitchFamily="-112" charset="-128"/>
              </a:rPr>
              <a:t>s/w</a:t>
            </a:r>
            <a:r>
              <a:rPr lang="en-US" dirty="0" smtClean="0">
                <a:ea typeface="ＭＳ Ｐゴシック" pitchFamily="-112" charset="-128"/>
              </a:rPr>
              <a:t> is on the system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3050"/>
            <a:ext cx="7543800" cy="585311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HTPC – an emerging model</a:t>
            </a:r>
          </a:p>
        </p:txBody>
      </p:sp>
      <p:pic>
        <p:nvPicPr>
          <p:cNvPr id="21507" name="Picture 7" descr="258192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3716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05200" cy="4691063"/>
          </a:xfrm>
        </p:spPr>
        <p:txBody>
          <a:bodyPr/>
          <a:lstStyle/>
          <a:p>
            <a:r>
              <a:rPr lang="en-US" sz="2800" dirty="0" smtClean="0">
                <a:ea typeface="ＭＳ Ｐゴシック" pitchFamily="-112" charset="-128"/>
              </a:rPr>
              <a:t>Ensembles of small- way parallel jobs</a:t>
            </a:r>
          </a:p>
          <a:p>
            <a:r>
              <a:rPr lang="en-US" sz="2800" dirty="0" smtClean="0">
                <a:ea typeface="ＭＳ Ｐゴシック" pitchFamily="-112" charset="-128"/>
              </a:rPr>
              <a:t>(10’s – 1000’s)</a:t>
            </a:r>
          </a:p>
          <a:p>
            <a:endParaRPr lang="en-US" sz="2800" dirty="0" smtClean="0">
              <a:ea typeface="ＭＳ Ｐゴシック" pitchFamily="-112" charset="-128"/>
            </a:endParaRPr>
          </a:p>
          <a:p>
            <a:r>
              <a:rPr lang="en-US" sz="2800" dirty="0" smtClean="0">
                <a:ea typeface="ＭＳ Ｐゴシック" pitchFamily="-112" charset="-128"/>
              </a:rPr>
              <a:t>Use whatever parallel </a:t>
            </a:r>
            <a:r>
              <a:rPr lang="en-US" sz="2800" dirty="0" err="1" smtClean="0">
                <a:ea typeface="ＭＳ Ｐゴシック" pitchFamily="-112" charset="-128"/>
              </a:rPr>
              <a:t>s/w</a:t>
            </a:r>
            <a:r>
              <a:rPr lang="en-US" sz="2800" dirty="0" smtClean="0">
                <a:ea typeface="ＭＳ Ｐゴシック" pitchFamily="-112" charset="-128"/>
              </a:rPr>
              <a:t> you want </a:t>
            </a:r>
            <a:r>
              <a:rPr lang="en-US" sz="2800" dirty="0" err="1" smtClean="0">
                <a:ea typeface="ＭＳ Ｐゴシック" pitchFamily="-112" charset="-128"/>
                <a:sym typeface="Wingdings" charset="2"/>
              </a:rPr>
              <a:t></a:t>
            </a:r>
            <a:endParaRPr lang="en-US" sz="2800" dirty="0" smtClean="0">
              <a:ea typeface="ＭＳ Ｐゴシック" pitchFamily="-112" charset="-128"/>
            </a:endParaRPr>
          </a:p>
          <a:p>
            <a:r>
              <a:rPr lang="en-US" sz="2800" dirty="0" smtClean="0">
                <a:ea typeface="ＭＳ Ｐゴシック" pitchFamily="-112" charset="-128"/>
              </a:rPr>
              <a:t>(It ships with the job)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7569</TotalTime>
  <Words>896</Words>
  <Application>Microsoft Office PowerPoint</Application>
  <PresentationFormat>On-screen Show (4:3)</PresentationFormat>
  <Paragraphs>205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Digital Dots</vt:lpstr>
      <vt:lpstr>Slide 1</vt:lpstr>
      <vt:lpstr>Rough Outline</vt:lpstr>
      <vt:lpstr>Making sense of the OSG</vt:lpstr>
      <vt:lpstr>eBay (naïve) </vt:lpstr>
      <vt:lpstr>eBay (more realistic) </vt:lpstr>
      <vt:lpstr>OSG-Bay </vt:lpstr>
      <vt:lpstr>Where does HTPC fit?</vt:lpstr>
      <vt:lpstr>The two familiar HPC Models </vt:lpstr>
      <vt:lpstr>Slide 9</vt:lpstr>
      <vt:lpstr>Tackling Four Problems</vt:lpstr>
      <vt:lpstr>Current plan of attack</vt:lpstr>
      <vt:lpstr>Problem areas</vt:lpstr>
      <vt:lpstr>What’s the magic RSL?</vt:lpstr>
      <vt:lpstr>Examples of HTPC users:</vt:lpstr>
      <vt:lpstr>Examples of HTPC users:</vt:lpstr>
      <vt:lpstr>Chemistry Usage of HTPC</vt:lpstr>
      <vt:lpstr>OSG sites that allow HTPC</vt:lpstr>
      <vt:lpstr>Future Directions</vt:lpstr>
      <vt:lpstr>Conclusions</vt:lpstr>
      <vt:lpstr>Additional Slides</vt:lpstr>
      <vt:lpstr>Slide 21</vt:lpstr>
      <vt:lpstr>Configuring Condor for HTPC</vt:lpstr>
      <vt:lpstr>How to submit</vt:lpstr>
      <vt:lpstr>MPI on Whole machine jobs</vt:lpstr>
      <vt:lpstr>How to submit to OSG</vt:lpstr>
    </vt:vector>
  </TitlesOfParts>
  <Company> 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Blomstrand, MCS Division</dc:creator>
  <cp:lastModifiedBy>Dan</cp:lastModifiedBy>
  <cp:revision>213</cp:revision>
  <dcterms:created xsi:type="dcterms:W3CDTF">2010-10-06T13:42:33Z</dcterms:created>
  <dcterms:modified xsi:type="dcterms:W3CDTF">2010-10-06T19:03:53Z</dcterms:modified>
</cp:coreProperties>
</file>