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67"/>
  </p:notesMasterIdLst>
  <p:handoutMasterIdLst>
    <p:handoutMasterId r:id="rId68"/>
  </p:handoutMasterIdLst>
  <p:sldIdLst>
    <p:sldId id="554" r:id="rId2"/>
    <p:sldId id="644" r:id="rId3"/>
    <p:sldId id="645" r:id="rId4"/>
    <p:sldId id="646" r:id="rId5"/>
    <p:sldId id="647" r:id="rId6"/>
    <p:sldId id="648" r:id="rId7"/>
    <p:sldId id="649" r:id="rId8"/>
    <p:sldId id="650" r:id="rId9"/>
    <p:sldId id="651" r:id="rId10"/>
    <p:sldId id="652" r:id="rId11"/>
    <p:sldId id="653" r:id="rId12"/>
    <p:sldId id="654" r:id="rId13"/>
    <p:sldId id="708" r:id="rId14"/>
    <p:sldId id="709" r:id="rId15"/>
    <p:sldId id="710" r:id="rId16"/>
    <p:sldId id="711" r:id="rId17"/>
    <p:sldId id="712" r:id="rId18"/>
    <p:sldId id="713"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5" r:id="rId34"/>
    <p:sldId id="676" r:id="rId35"/>
    <p:sldId id="677" r:id="rId36"/>
    <p:sldId id="678" r:id="rId37"/>
    <p:sldId id="679" r:id="rId38"/>
    <p:sldId id="680" r:id="rId39"/>
    <p:sldId id="681" r:id="rId40"/>
    <p:sldId id="682" r:id="rId41"/>
    <p:sldId id="683" r:id="rId42"/>
    <p:sldId id="684" r:id="rId43"/>
    <p:sldId id="685" r:id="rId44"/>
    <p:sldId id="686" r:id="rId45"/>
    <p:sldId id="687" r:id="rId46"/>
    <p:sldId id="688" r:id="rId47"/>
    <p:sldId id="689" r:id="rId48"/>
    <p:sldId id="690" r:id="rId49"/>
    <p:sldId id="691" r:id="rId50"/>
    <p:sldId id="692" r:id="rId51"/>
    <p:sldId id="693" r:id="rId52"/>
    <p:sldId id="694" r:id="rId53"/>
    <p:sldId id="695" r:id="rId54"/>
    <p:sldId id="696" r:id="rId55"/>
    <p:sldId id="697" r:id="rId56"/>
    <p:sldId id="698" r:id="rId57"/>
    <p:sldId id="699" r:id="rId58"/>
    <p:sldId id="700" r:id="rId59"/>
    <p:sldId id="701" r:id="rId60"/>
    <p:sldId id="702" r:id="rId61"/>
    <p:sldId id="703" r:id="rId62"/>
    <p:sldId id="704" r:id="rId63"/>
    <p:sldId id="642" r:id="rId64"/>
    <p:sldId id="467" r:id="rId65"/>
    <p:sldId id="707" r:id="rId66"/>
  </p:sldIdLst>
  <p:sldSz cx="9144000" cy="6858000" type="screen4x3"/>
  <p:notesSz cx="6858000" cy="9144000"/>
  <p:custDataLst>
    <p:tags r:id="rId69"/>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6" d="100"/>
          <a:sy n="76" d="100"/>
        </p:scale>
        <p:origin x="-1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&amp; Cluster: Multicore Madness</a:t>
            </a:r>
          </a:p>
          <a:p>
            <a:pPr>
              <a:defRPr/>
            </a:pPr>
            <a:r>
              <a:rPr lang="en-US" dirty="0" smtClean="0"/>
              <a:t>Oklahoma Supercomputing Symposium 2010</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Multicore Madness</a:t>
            </a:r>
            <a:endParaRPr lang="en-US" dirty="0"/>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&amp; Cluster: Multicore Madness</a:t>
            </a:r>
          </a:p>
          <a:p>
            <a:pPr>
              <a:defRPr/>
            </a:pPr>
            <a:r>
              <a:rPr lang="en-US" dirty="0" smtClean="0"/>
              <a:t>Oklahoma Supercomputing Symposium 2010</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6"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990600" y="457200"/>
            <a:ext cx="77930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19" cstate="print"/>
          <a:srcRect/>
          <a:stretch>
            <a:fillRect/>
          </a:stretch>
        </p:blipFill>
        <p:spPr bwMode="auto">
          <a:xfrm>
            <a:off x="114300" y="508000"/>
            <a:ext cx="474663" cy="687388"/>
          </a:xfrm>
          <a:prstGeom prst="rect">
            <a:avLst/>
          </a:prstGeom>
          <a:noFill/>
          <a:ln w="9525">
            <a:noFill/>
            <a:miter lim="800000"/>
            <a:headEnd/>
            <a:tailEnd/>
          </a:ln>
        </p:spPr>
      </p:pic>
      <p:pic>
        <p:nvPicPr>
          <p:cNvPr id="17" name="Picture 16" descr="oksupercompsymp2010_tshirt_maponly_cropped_20101001.jpg"/>
          <p:cNvPicPr>
            <a:picLocks noChangeAspect="1"/>
          </p:cNvPicPr>
          <p:nvPr/>
        </p:nvPicPr>
        <p:blipFill>
          <a:blip r:embed="rId20" cstate="print">
            <a:lum contrast="78000"/>
          </a:blip>
          <a:stretch>
            <a:fillRect/>
          </a:stretch>
        </p:blipFill>
        <p:spPr>
          <a:xfrm>
            <a:off x="6297828" y="6096000"/>
            <a:ext cx="736600" cy="552450"/>
          </a:xfrm>
          <a:prstGeom prst="rect">
            <a:avLst/>
          </a:prstGeom>
          <a:noFill/>
          <a:ln>
            <a:noFill/>
          </a:ln>
        </p:spPr>
      </p:pic>
      <p:pic>
        <p:nvPicPr>
          <p:cNvPr id="14" name="Picture 13" descr="gpn_logo_cmykmorespace2_20071005.jpg"/>
          <p:cNvPicPr>
            <a:picLocks noChangeAspect="1"/>
          </p:cNvPicPr>
          <p:nvPr userDrawn="1"/>
        </p:nvPicPr>
        <p:blipFill>
          <a:blip r:embed="rId21" cstate="print"/>
          <a:stretch>
            <a:fillRect/>
          </a:stretch>
        </p:blipFill>
        <p:spPr>
          <a:xfrm>
            <a:off x="7239000" y="6477000"/>
            <a:ext cx="647178" cy="215726"/>
          </a:xfrm>
          <a:prstGeom prst="rect">
            <a:avLst/>
          </a:prstGeom>
        </p:spPr>
      </p:pic>
      <p:pic>
        <p:nvPicPr>
          <p:cNvPr id="15" name="Picture 14" descr="okepscor_logo.jpg"/>
          <p:cNvPicPr>
            <a:picLocks noChangeAspect="1"/>
          </p:cNvPicPr>
          <p:nvPr userDrawn="1"/>
        </p:nvPicPr>
        <p:blipFill>
          <a:blip r:embed="rId22" cstate="print"/>
          <a:stretch>
            <a:fillRect/>
          </a:stretch>
        </p:blipFill>
        <p:spPr>
          <a:xfrm>
            <a:off x="7162800" y="6120714"/>
            <a:ext cx="838200" cy="4191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7.wmf"/><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vmlDrawing" Target="../drawings/vmlDrawing4.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www.caps.ou.edu/wx/p/r/conus/fcs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hyperlink" Target="http://news.com.com/2300-1006_3-6119652.html" TargetMode="Externa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31.jpeg"/><Relationship Id="rId11" Type="http://schemas.openxmlformats.org/officeDocument/2006/relationships/image" Target="../media/image35.png"/><Relationship Id="rId5" Type="http://schemas.openxmlformats.org/officeDocument/2006/relationships/image" Target="../media/image30.jpe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hyperlink" Target="http://symposium2010.oscer.ou.edu/" TargetMode="Externa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hyperlink" Target="http://www.oscer.ou.edu/"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eagate.com/cda/products/discsales/personal/family/0,1085,621,00.html"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kepscor_logo.jpg"/>
          <p:cNvPicPr>
            <a:picLocks noChangeAspect="1"/>
          </p:cNvPicPr>
          <p:nvPr/>
        </p:nvPicPr>
        <p:blipFill>
          <a:blip r:embed="rId4" cstate="print"/>
          <a:stretch>
            <a:fillRect/>
          </a:stretch>
        </p:blipFill>
        <p:spPr>
          <a:xfrm>
            <a:off x="381000" y="4495800"/>
            <a:ext cx="1905000" cy="952500"/>
          </a:xfrm>
          <a:prstGeom prst="rect">
            <a:avLst/>
          </a:prstGeom>
        </p:spPr>
      </p:pic>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44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 Multicore Madness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Oklahoma Supercomputing Symposium, Tue Oct </a:t>
            </a:r>
            <a:r>
              <a:rPr lang="en-US" sz="2000" b="1" smtClean="0"/>
              <a:t>5 </a:t>
            </a:r>
            <a:r>
              <a:rPr lang="en-US" sz="2000" b="1" smtClean="0"/>
              <a:t>2010</a:t>
            </a:r>
            <a:endParaRPr lang="en-US" sz="2000" b="1" dirty="0" smtClean="0"/>
          </a:p>
        </p:txBody>
      </p:sp>
      <p:grpSp>
        <p:nvGrpSpPr>
          <p:cNvPr id="11269" name="Group 11"/>
          <p:cNvGrpSpPr>
            <a:grpSpLocks/>
          </p:cNvGrpSpPr>
          <p:nvPr/>
        </p:nvGrpSpPr>
        <p:grpSpPr bwMode="auto">
          <a:xfrm>
            <a:off x="2819400" y="5105400"/>
            <a:ext cx="5029200" cy="1354138"/>
            <a:chOff x="1824" y="3120"/>
            <a:chExt cx="3168" cy="853"/>
          </a:xfrm>
        </p:grpSpPr>
        <p:pic>
          <p:nvPicPr>
            <p:cNvPr id="11272" name="Picture 9" descr="ouit_logo_small"/>
            <p:cNvPicPr>
              <a:picLocks noChangeAspect="1" noChangeArrowheads="1"/>
            </p:cNvPicPr>
            <p:nvPr/>
          </p:nvPicPr>
          <p:blipFill>
            <a:blip r:embed="rId5"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6"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7"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4" name="Picture 13" descr="oksupercompsymp2010_tshirt_maponly_cropped_20101001.jpg"/>
          <p:cNvPicPr>
            <a:picLocks noChangeAspect="1"/>
          </p:cNvPicPr>
          <p:nvPr/>
        </p:nvPicPr>
        <p:blipFill>
          <a:blip r:embed="rId8" cstate="print">
            <a:lum contrast="78000"/>
          </a:blip>
          <a:stretch>
            <a:fillRect/>
          </a:stretch>
        </p:blipFill>
        <p:spPr>
          <a:xfrm>
            <a:off x="457200" y="5410200"/>
            <a:ext cx="1676400" cy="1257300"/>
          </a:xfrm>
          <a:prstGeom prst="rect">
            <a:avLst/>
          </a:prstGeom>
          <a:noFill/>
          <a:ln>
            <a:noFill/>
          </a:ln>
        </p:spPr>
      </p:pic>
      <p:pic>
        <p:nvPicPr>
          <p:cNvPr id="11" name="Picture 10" descr="gpn_logo_cmykmorespace2_20071005.jpg"/>
          <p:cNvPicPr>
            <a:picLocks noChangeAspect="1"/>
          </p:cNvPicPr>
          <p:nvPr/>
        </p:nvPicPr>
        <p:blipFill>
          <a:blip r:embed="rId9" cstate="print"/>
          <a:stretch>
            <a:fillRect/>
          </a:stretch>
        </p:blipFill>
        <p:spPr>
          <a:xfrm>
            <a:off x="6819378" y="4800600"/>
            <a:ext cx="2057400" cy="6858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6" name="Slide Number Placeholder 4"/>
          <p:cNvSpPr>
            <a:spLocks noGrp="1"/>
          </p:cNvSpPr>
          <p:nvPr>
            <p:ph type="sldNum" sz="quarter" idx="11"/>
          </p:nvPr>
        </p:nvSpPr>
        <p:spPr/>
        <p:txBody>
          <a:bodyPr/>
          <a:lstStyle/>
          <a:p>
            <a:fld id="{EAEFF767-6E28-4D99-8FC4-094A3BC73C70}" type="slidenum">
              <a:rPr lang="en-US"/>
              <a:pPr/>
              <a:t>10</a:t>
            </a:fld>
            <a:endParaRPr lang="en-US"/>
          </a:p>
        </p:txBody>
      </p:sp>
      <p:sp>
        <p:nvSpPr>
          <p:cNvPr id="943106" name="Rectangle 2"/>
          <p:cNvSpPr>
            <a:spLocks noGrp="1" noChangeArrowheads="1"/>
          </p:cNvSpPr>
          <p:nvPr>
            <p:ph type="title"/>
          </p:nvPr>
        </p:nvSpPr>
        <p:spPr/>
        <p:txBody>
          <a:bodyPr/>
          <a:lstStyle/>
          <a:p>
            <a:r>
              <a:rPr lang="en-US" sz="3600"/>
              <a:t>Moore’s Law in Practice</a:t>
            </a:r>
          </a:p>
        </p:txBody>
      </p:sp>
      <p:sp>
        <p:nvSpPr>
          <p:cNvPr id="943107"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3108"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3109"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3110" name="Text Box 6"/>
          <p:cNvSpPr txBox="1">
            <a:spLocks noChangeArrowheads="1"/>
          </p:cNvSpPr>
          <p:nvPr/>
        </p:nvSpPr>
        <p:spPr bwMode="auto">
          <a:xfrm rot="16200000">
            <a:off x="277019" y="2924969"/>
            <a:ext cx="1295400" cy="779462"/>
          </a:xfrm>
          <a:prstGeom prst="rect">
            <a:avLst/>
          </a:prstGeom>
          <a:noFill/>
          <a:ln w="9525">
            <a:noFill/>
            <a:miter lim="800000"/>
            <a:headEnd/>
            <a:tailEnd/>
          </a:ln>
          <a:effectLst/>
        </p:spPr>
        <p:txBody>
          <a:bodyPr>
            <a:spAutoFit/>
          </a:bodyPr>
          <a:lstStyle/>
          <a:p>
            <a:pPr>
              <a:spcBef>
                <a:spcPct val="50000"/>
              </a:spcBef>
            </a:pPr>
            <a:r>
              <a:rPr lang="en-US"/>
              <a:t>log(Speed)</a:t>
            </a:r>
          </a:p>
          <a:p>
            <a:pPr>
              <a:spcBef>
                <a:spcPct val="50000"/>
              </a:spcBef>
            </a:pPr>
            <a:endParaRPr lang="en-US"/>
          </a:p>
        </p:txBody>
      </p:sp>
      <p:sp>
        <p:nvSpPr>
          <p:cNvPr id="94311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311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311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311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3115" name="Text Box 11"/>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3116" name="Text Box 12"/>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3117" name="Text Box 13"/>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3118" name="Text Box 14"/>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8" name="Slide Number Placeholder 4"/>
          <p:cNvSpPr>
            <a:spLocks noGrp="1"/>
          </p:cNvSpPr>
          <p:nvPr>
            <p:ph type="sldNum" sz="quarter" idx="11"/>
          </p:nvPr>
        </p:nvSpPr>
        <p:spPr/>
        <p:txBody>
          <a:bodyPr/>
          <a:lstStyle/>
          <a:p>
            <a:fld id="{55AEA338-0722-478D-B679-D3F6963DA776}" type="slidenum">
              <a:rPr lang="en-US"/>
              <a:pPr/>
              <a:t>11</a:t>
            </a:fld>
            <a:endParaRPr lang="en-US"/>
          </a:p>
        </p:txBody>
      </p:sp>
      <p:sp>
        <p:nvSpPr>
          <p:cNvPr id="944130" name="Rectangle 2"/>
          <p:cNvSpPr>
            <a:spLocks noGrp="1" noChangeArrowheads="1"/>
          </p:cNvSpPr>
          <p:nvPr>
            <p:ph type="title"/>
          </p:nvPr>
        </p:nvSpPr>
        <p:spPr/>
        <p:txBody>
          <a:bodyPr/>
          <a:lstStyle/>
          <a:p>
            <a:r>
              <a:rPr lang="en-US" sz="3600"/>
              <a:t>Moore’s Law in Practice</a:t>
            </a:r>
          </a:p>
        </p:txBody>
      </p:sp>
      <p:sp>
        <p:nvSpPr>
          <p:cNvPr id="944131"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4132"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4133"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4134" name="Text Box 6"/>
          <p:cNvSpPr txBox="1">
            <a:spLocks noChangeArrowheads="1"/>
          </p:cNvSpPr>
          <p:nvPr/>
        </p:nvSpPr>
        <p:spPr bwMode="auto">
          <a:xfrm rot="16200000">
            <a:off x="70644" y="3131344"/>
            <a:ext cx="1295400" cy="366712"/>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413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413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413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413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413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a:effectLst/>
        </p:spPr>
        <p:txBody>
          <a:bodyPr wrap="none"/>
          <a:lstStyle/>
          <a:p>
            <a:endParaRPr lang="en-US"/>
          </a:p>
        </p:txBody>
      </p:sp>
      <p:sp>
        <p:nvSpPr>
          <p:cNvPr id="944140" name="Text Box 12"/>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4141" name="Text Box 13"/>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4142" name="Text Box 14"/>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4143" name="Text Box 15"/>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
        <p:nvSpPr>
          <p:cNvPr id="944144" name="Text Box 16"/>
          <p:cNvSpPr txBox="1">
            <a:spLocks noChangeArrowheads="1"/>
          </p:cNvSpPr>
          <p:nvPr/>
        </p:nvSpPr>
        <p:spPr bwMode="auto">
          <a:xfrm rot="21300000">
            <a:off x="5562600" y="4800600"/>
            <a:ext cx="1143000" cy="336550"/>
          </a:xfrm>
          <a:prstGeom prst="rect">
            <a:avLst/>
          </a:prstGeom>
          <a:noFill/>
          <a:ln w="9525">
            <a:noFill/>
            <a:miter lim="800000"/>
            <a:headEnd/>
            <a:tailEnd/>
          </a:ln>
          <a:effectLst/>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Parallel &amp; Cluster: Multicore Madness</a:t>
            </a:r>
          </a:p>
          <a:p>
            <a:r>
              <a:rPr lang="en-US" dirty="0" smtClean="0"/>
              <a:t>Oklahoma Supercomputing Symposium 2010</a:t>
            </a:r>
            <a:endParaRPr lang="en-US" dirty="0"/>
          </a:p>
        </p:txBody>
      </p:sp>
      <p:sp>
        <p:nvSpPr>
          <p:cNvPr id="8" name="Slide Number Placeholder 3"/>
          <p:cNvSpPr>
            <a:spLocks noGrp="1"/>
          </p:cNvSpPr>
          <p:nvPr>
            <p:ph type="sldNum" sz="quarter" idx="11"/>
          </p:nvPr>
        </p:nvSpPr>
        <p:spPr/>
        <p:txBody>
          <a:bodyPr/>
          <a:lstStyle/>
          <a:p>
            <a:fld id="{0ECD2529-E17B-461E-80A7-863E8B41D2FC}" type="slidenum">
              <a:rPr lang="en-US"/>
              <a:pPr/>
              <a:t>12</a:t>
            </a:fld>
            <a:endParaRPr lang="en-US"/>
          </a:p>
        </p:txBody>
      </p:sp>
      <p:sp>
        <p:nvSpPr>
          <p:cNvPr id="527362" name="Rectangle 2"/>
          <p:cNvSpPr>
            <a:spLocks noGrp="1" noChangeArrowheads="1"/>
          </p:cNvSpPr>
          <p:nvPr>
            <p:ph type="title"/>
          </p:nvPr>
        </p:nvSpPr>
        <p:spPr/>
        <p:txBody>
          <a:bodyPr/>
          <a:lstStyle/>
          <a:p>
            <a:r>
              <a:rPr lang="en-US"/>
              <a:t>Fastest Supercomputer vs. Moore</a:t>
            </a:r>
          </a:p>
        </p:txBody>
      </p:sp>
      <p:graphicFrame>
        <p:nvGraphicFramePr>
          <p:cNvPr id="527363" name="Object 3"/>
          <p:cNvGraphicFramePr>
            <a:graphicFrameLocks noChangeAspect="1"/>
          </p:cNvGraphicFramePr>
          <p:nvPr/>
        </p:nvGraphicFramePr>
        <p:xfrm>
          <a:off x="984250" y="1027113"/>
          <a:ext cx="7088188" cy="5292725"/>
        </p:xfrm>
        <a:graphic>
          <a:graphicData uri="http://schemas.openxmlformats.org/presentationml/2006/ole">
            <p:oleObj spid="_x0000_s79874" name="Worksheet" r:id="rId5" imgW="8572500" imgH="6400800" progId="Excel.Sheet.8">
              <p:embed/>
            </p:oleObj>
          </a:graphicData>
        </a:graphic>
      </p:graphicFrame>
      <p:sp>
        <p:nvSpPr>
          <p:cNvPr id="527364" name="Line 4"/>
          <p:cNvSpPr>
            <a:spLocks noChangeShapeType="1"/>
          </p:cNvSpPr>
          <p:nvPr/>
        </p:nvSpPr>
        <p:spPr bwMode="auto">
          <a:xfrm flipV="1">
            <a:off x="2514600" y="3048000"/>
            <a:ext cx="4114800" cy="1447800"/>
          </a:xfrm>
          <a:prstGeom prst="line">
            <a:avLst/>
          </a:prstGeom>
          <a:noFill/>
          <a:ln w="9525">
            <a:solidFill>
              <a:srgbClr val="FF00FF"/>
            </a:solidFill>
            <a:miter lim="800000"/>
            <a:headEnd/>
            <a:tailEnd/>
          </a:ln>
          <a:effectLst/>
        </p:spPr>
        <p:txBody>
          <a:bodyPr wrap="none"/>
          <a:lstStyle/>
          <a:p>
            <a:endParaRPr lang="en-US"/>
          </a:p>
        </p:txBody>
      </p:sp>
      <p:sp>
        <p:nvSpPr>
          <p:cNvPr id="527365" name="Text Box 5"/>
          <p:cNvSpPr txBox="1">
            <a:spLocks noChangeArrowheads="1"/>
          </p:cNvSpPr>
          <p:nvPr/>
        </p:nvSpPr>
        <p:spPr bwMode="auto">
          <a:xfrm>
            <a:off x="6934200" y="3962400"/>
            <a:ext cx="1828800" cy="1081088"/>
          </a:xfrm>
          <a:prstGeom prst="rect">
            <a:avLst/>
          </a:prstGeom>
          <a:noFill/>
          <a:ln w="9525">
            <a:noFill/>
            <a:miter lim="800000"/>
            <a:headEnd/>
            <a:tailEnd/>
          </a:ln>
          <a:effectLst/>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527366"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14</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15</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16</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17</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18</a:t>
            </a:fld>
            <a:endParaRPr lang="en-US"/>
          </a:p>
        </p:txBody>
      </p:sp>
      <p:pic>
        <p:nvPicPr>
          <p:cNvPr id="55300" name="Picture 567" descr="dell_latituded620_120x107"/>
          <p:cNvPicPr>
            <a:picLocks noChangeAspect="1" noChangeArrowheads="1"/>
          </p:cNvPicPr>
          <p:nvPr/>
        </p:nvPicPr>
        <p:blipFill>
          <a:blip r:embed="rId4" cstate="print"/>
          <a:srcRect/>
          <a:stretch>
            <a:fillRect/>
          </a:stretch>
        </p:blipFill>
        <p:spPr bwMode="auto">
          <a:xfrm>
            <a:off x="7800975" y="5762625"/>
            <a:ext cx="685800" cy="611188"/>
          </a:xfrm>
          <a:prstGeom prst="rect">
            <a:avLst/>
          </a:prstGeom>
          <a:noFill/>
          <a:ln w="9525">
            <a:noFill/>
            <a:miter lim="800000"/>
            <a:headEnd/>
            <a:tailEnd/>
          </a:ln>
        </p:spPr>
      </p:pic>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304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7789863" cy="825500"/>
          </a:xfrm>
          <a:prstGeom prst="rect">
            <a:avLst/>
          </a:prstGeom>
          <a:noFill/>
          <a:ln w="9525">
            <a:noFill/>
            <a:miter lim="800000"/>
            <a:headEnd/>
            <a:tailEnd/>
          </a:ln>
        </p:spPr>
        <p:txBody>
          <a:bodyPr wrap="none">
            <a:spAutoFit/>
          </a:bodyPr>
          <a:lstStyle/>
          <a:p>
            <a:pPr marL="457200" indent="-457200" algn="l"/>
            <a:r>
              <a:rPr lang="en-US" sz="1600"/>
              <a:t>*   </a:t>
            </a:r>
            <a:r>
              <a:rPr lang="en-US" sz="1600" u="sng"/>
              <a:t>MFLOP/s</a:t>
            </a:r>
            <a:r>
              <a:rPr lang="en-US" sz="1600"/>
              <a:t>: millions of floating point operations per second</a:t>
            </a:r>
          </a:p>
          <a:p>
            <a:pPr marL="457200" indent="-457200" algn="l"/>
            <a:r>
              <a:rPr lang="en-US" sz="1600"/>
              <a:t>** 8 32-bit integer registers, 8 80-bit floating point registers, 8 64-bit MMX integer registers,</a:t>
            </a:r>
          </a:p>
          <a:p>
            <a:pPr marL="457200" indent="-457200" algn="l"/>
            <a:r>
              <a:rPr lang="en-US" sz="1600"/>
              <a:t>     8 128-bit floating point XMM registers</a:t>
            </a:r>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32C5B8ED-3AFC-4726-B7BE-A12329891C3E}" type="slidenum">
              <a:rPr lang="en-US"/>
              <a:pPr/>
              <a:t>19</a:t>
            </a:fld>
            <a:endParaRPr lang="en-US"/>
          </a:p>
        </p:txBody>
      </p:sp>
      <p:sp>
        <p:nvSpPr>
          <p:cNvPr id="952322" name="Rectangle 2"/>
          <p:cNvSpPr>
            <a:spLocks noGrp="1" noChangeArrowheads="1"/>
          </p:cNvSpPr>
          <p:nvPr>
            <p:ph type="title"/>
          </p:nvPr>
        </p:nvSpPr>
        <p:spPr/>
        <p:txBody>
          <a:bodyPr/>
          <a:lstStyle/>
          <a:p>
            <a:r>
              <a:rPr lang="en-US"/>
              <a:t>Storage Use Strategies</a:t>
            </a:r>
          </a:p>
        </p:txBody>
      </p:sp>
      <p:sp>
        <p:nvSpPr>
          <p:cNvPr id="952323" name="Rectangle 3"/>
          <p:cNvSpPr>
            <a:spLocks noGrp="1" noChangeArrowheads="1"/>
          </p:cNvSpPr>
          <p:nvPr>
            <p:ph type="body" idx="1"/>
          </p:nvPr>
        </p:nvSpPr>
        <p:spPr>
          <a:xfrm>
            <a:off x="762000" y="1295400"/>
            <a:ext cx="7620000" cy="4800600"/>
          </a:xfrm>
        </p:spPr>
        <p:txBody>
          <a:bodyPr/>
          <a:lstStyle/>
          <a:p>
            <a:pPr>
              <a:lnSpc>
                <a:spcPct val="90000"/>
              </a:lnSpc>
            </a:pPr>
            <a:r>
              <a:rPr lang="en-US" b="1" i="1" u="sng"/>
              <a:t>Register reuse</a:t>
            </a:r>
            <a:r>
              <a:rPr lang="en-US"/>
              <a:t>: Do a lot of work on the same data before working on new data.</a:t>
            </a:r>
          </a:p>
          <a:p>
            <a:pPr>
              <a:lnSpc>
                <a:spcPct val="90000"/>
              </a:lnSpc>
            </a:pPr>
            <a:r>
              <a:rPr lang="en-US" b="1" i="1" u="sng"/>
              <a:t>Cache reuse</a:t>
            </a:r>
            <a:r>
              <a:rPr lang="en-US"/>
              <a:t>: The program is much more efficient if all of the data and instructions fit in cache; if not, try to use what’s in cache a lot before using anything that isn’t in cache.</a:t>
            </a:r>
          </a:p>
          <a:p>
            <a:pPr>
              <a:lnSpc>
                <a:spcPct val="90000"/>
              </a:lnSpc>
            </a:pPr>
            <a:r>
              <a:rPr lang="en-US" b="1" i="1" u="sng"/>
              <a:t>Data locality</a:t>
            </a:r>
            <a:r>
              <a:rPr lang="en-US"/>
              <a:t>:</a:t>
            </a:r>
            <a:r>
              <a:rPr lang="en-US" i="1"/>
              <a:t> </a:t>
            </a:r>
            <a:r>
              <a:rPr lang="en-US"/>
              <a:t>Try to access data that are near each other in memory before data that are far.</a:t>
            </a:r>
          </a:p>
          <a:p>
            <a:pPr>
              <a:lnSpc>
                <a:spcPct val="90000"/>
              </a:lnSpc>
            </a:pPr>
            <a:r>
              <a:rPr lang="en-US" b="1" u="sng"/>
              <a:t>I/O efficiency</a:t>
            </a:r>
            <a:r>
              <a:rPr lang="en-US"/>
              <a:t>:</a:t>
            </a:r>
            <a:r>
              <a:rPr lang="en-US" i="1"/>
              <a:t> </a:t>
            </a:r>
            <a:r>
              <a:rPr lang="en-US"/>
              <a:t>Do a bunch of I/O all at once rather than a little bit at a time; don’t mix calculations and I/O.</a:t>
            </a:r>
          </a:p>
        </p:txBody>
      </p:sp>
      <p:sp>
        <p:nvSpPr>
          <p:cNvPr id="95232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217BC756-1547-4B72-9B2E-2E16733526AF}" type="slidenum">
              <a:rPr lang="en-US"/>
              <a:pPr/>
              <a:t>2</a:t>
            </a:fld>
            <a:endParaRPr lang="en-US"/>
          </a:p>
        </p:txBody>
      </p:sp>
      <p:sp>
        <p:nvSpPr>
          <p:cNvPr id="934914" name="Rectangle 2"/>
          <p:cNvSpPr>
            <a:spLocks noGrp="1" noChangeArrowheads="1"/>
          </p:cNvSpPr>
          <p:nvPr>
            <p:ph type="title"/>
          </p:nvPr>
        </p:nvSpPr>
        <p:spPr/>
        <p:txBody>
          <a:bodyPr/>
          <a:lstStyle/>
          <a:p>
            <a:r>
              <a:rPr lang="en-US" sz="3600"/>
              <a:t>Outline</a:t>
            </a:r>
          </a:p>
        </p:txBody>
      </p:sp>
      <p:sp>
        <p:nvSpPr>
          <p:cNvPr id="934915" name="Rectangle 3"/>
          <p:cNvSpPr>
            <a:spLocks noGrp="1" noChangeArrowheads="1"/>
          </p:cNvSpPr>
          <p:nvPr>
            <p:ph type="body" idx="1"/>
          </p:nvPr>
        </p:nvSpPr>
        <p:spPr/>
        <p:txBody>
          <a:bodyPr/>
          <a:lstStyle/>
          <a:p>
            <a:r>
              <a:rPr lang="en-US" dirty="0"/>
              <a:t>The March of Progress</a:t>
            </a:r>
          </a:p>
          <a:p>
            <a:r>
              <a:rPr lang="en-US" dirty="0"/>
              <a:t>Multicore/Many-core Basics</a:t>
            </a:r>
          </a:p>
          <a:p>
            <a:r>
              <a:rPr lang="en-US" dirty="0"/>
              <a:t>Software Strategies for Multicore/Many-core</a:t>
            </a:r>
          </a:p>
          <a:p>
            <a:r>
              <a:rPr lang="en-US" dirty="0"/>
              <a:t>A Concrete Example: Weather Forecasting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3BB6861-40D5-43FD-A94F-CB937DBC483E}" type="slidenum">
              <a:rPr lang="en-US"/>
              <a:pPr/>
              <a:t>20</a:t>
            </a:fld>
            <a:endParaRPr lang="en-US"/>
          </a:p>
        </p:txBody>
      </p:sp>
      <p:sp>
        <p:nvSpPr>
          <p:cNvPr id="953346" name="Rectangle 2"/>
          <p:cNvSpPr>
            <a:spLocks noGrp="1" noChangeArrowheads="1"/>
          </p:cNvSpPr>
          <p:nvPr>
            <p:ph type="title"/>
          </p:nvPr>
        </p:nvSpPr>
        <p:spPr/>
        <p:txBody>
          <a:bodyPr/>
          <a:lstStyle/>
          <a:p>
            <a:r>
              <a:rPr lang="en-US" sz="3600"/>
              <a:t>A Concrete Example</a:t>
            </a:r>
          </a:p>
        </p:txBody>
      </p:sp>
      <p:sp>
        <p:nvSpPr>
          <p:cNvPr id="953347" name="Rectangle 3"/>
          <p:cNvSpPr>
            <a:spLocks noGrp="1" noChangeArrowheads="1"/>
          </p:cNvSpPr>
          <p:nvPr>
            <p:ph type="body" idx="1"/>
          </p:nvPr>
        </p:nvSpPr>
        <p:spPr>
          <a:xfrm>
            <a:off x="457200" y="1371600"/>
            <a:ext cx="8229600" cy="4648200"/>
          </a:xfrm>
        </p:spPr>
        <p:txBody>
          <a:bodyPr/>
          <a:lstStyle/>
          <a:p>
            <a:pPr>
              <a:lnSpc>
                <a:spcPct val="90000"/>
              </a:lnSpc>
            </a:pPr>
            <a:r>
              <a:rPr lang="en-US"/>
              <a:t>OSCER’s big cluster, Sooner, has Harpertown CPUs:        quad core, 2.0 GHz, 1333 MHz Front Side Bus.</a:t>
            </a:r>
          </a:p>
          <a:p>
            <a:r>
              <a:rPr lang="en-US"/>
              <a:t>The theoretical peak CPU speed is 32 GFLOPs (double precision) per CPU, and in practice we’ve gotten as high as 93% of that. For a dual chip node, the peak is 64 GFLOPs.</a:t>
            </a:r>
          </a:p>
          <a:p>
            <a:pPr>
              <a:lnSpc>
                <a:spcPct val="80000"/>
              </a:lnSpc>
            </a:pPr>
            <a:r>
              <a:rPr lang="en-US"/>
              <a:t>Each double precision calculation is 2 8-byte operands and one 8-byte result, so 24 bytes get moved between RAM and CPU.</a:t>
            </a:r>
          </a:p>
          <a:p>
            <a:pPr>
              <a:lnSpc>
                <a:spcPct val="70000"/>
              </a:lnSpc>
            </a:pPr>
            <a:r>
              <a:rPr lang="en-US"/>
              <a:t>So, in theory each node could transfer up to 1536 GB/sec.</a:t>
            </a:r>
          </a:p>
          <a:p>
            <a:pPr>
              <a:lnSpc>
                <a:spcPct val="80000"/>
              </a:lnSpc>
            </a:pPr>
            <a:r>
              <a:rPr lang="en-US"/>
              <a:t>The theoretical peak RAM bandwidth is 21 GB/sec (but in practice we get about 3.4 GB/sec).</a:t>
            </a:r>
          </a:p>
          <a:p>
            <a:pPr>
              <a:lnSpc>
                <a:spcPct val="90000"/>
              </a:lnSpc>
            </a:pPr>
            <a:r>
              <a:rPr lang="en-US"/>
              <a:t>So, even at theoretical peak, any code that does less than 73 calculations </a:t>
            </a:r>
            <a:r>
              <a:rPr lang="en-US" b="1" u="sng"/>
              <a:t>per byte</a:t>
            </a:r>
            <a:r>
              <a:rPr lang="en-US"/>
              <a:t> transferred between RAM and cache has speed limited by RAM bandwidth.</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ctrTitle"/>
          </p:nvPr>
        </p:nvSpPr>
        <p:spPr/>
        <p:txBody>
          <a:bodyPr/>
          <a:lstStyle/>
          <a:p>
            <a:r>
              <a:rPr lang="en-US" sz="6000"/>
              <a:t>Good Cache Reuse Example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2" name="Slide Number Placeholder 4"/>
          <p:cNvSpPr>
            <a:spLocks noGrp="1"/>
          </p:cNvSpPr>
          <p:nvPr>
            <p:ph type="sldNum" sz="quarter" idx="11"/>
          </p:nvPr>
        </p:nvSpPr>
        <p:spPr/>
        <p:txBody>
          <a:bodyPr/>
          <a:lstStyle/>
          <a:p>
            <a:fld id="{D9737E46-23D1-45B1-9ABC-78F8AC65AC5E}" type="slidenum">
              <a:rPr lang="en-US"/>
              <a:pPr/>
              <a:t>22</a:t>
            </a:fld>
            <a:endParaRPr lang="en-US"/>
          </a:p>
        </p:txBody>
      </p:sp>
      <p:sp>
        <p:nvSpPr>
          <p:cNvPr id="955394" name="Rectangle 2"/>
          <p:cNvSpPr>
            <a:spLocks noGrp="1" noChangeArrowheads="1"/>
          </p:cNvSpPr>
          <p:nvPr>
            <p:ph type="title"/>
          </p:nvPr>
        </p:nvSpPr>
        <p:spPr/>
        <p:txBody>
          <a:bodyPr/>
          <a:lstStyle/>
          <a:p>
            <a:r>
              <a:rPr lang="en-US"/>
              <a:t>A Sample Application</a:t>
            </a:r>
          </a:p>
        </p:txBody>
      </p:sp>
      <p:sp>
        <p:nvSpPr>
          <p:cNvPr id="955395"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955397" name="Object 5"/>
            <p:cNvGraphicFramePr>
              <a:graphicFrameLocks noChangeAspect="1"/>
            </p:cNvGraphicFramePr>
            <p:nvPr/>
          </p:nvGraphicFramePr>
          <p:xfrm>
            <a:off x="672" y="2016"/>
            <a:ext cx="1384" cy="736"/>
          </p:xfrm>
          <a:graphic>
            <a:graphicData uri="http://schemas.openxmlformats.org/presentationml/2006/ole">
              <p:oleObj spid="_x0000_s80899" name="Equation" r:id="rId4" imgW="2197080" imgH="1168200" progId="Equation.3">
                <p:embed/>
              </p:oleObj>
            </a:graphicData>
          </a:graphic>
        </p:graphicFrame>
        <p:graphicFrame>
          <p:nvGraphicFramePr>
            <p:cNvPr id="955398" name="Object 6"/>
            <p:cNvGraphicFramePr>
              <a:graphicFrameLocks noChangeAspect="1"/>
            </p:cNvGraphicFramePr>
            <p:nvPr/>
          </p:nvGraphicFramePr>
          <p:xfrm>
            <a:off x="2160" y="2016"/>
            <a:ext cx="1344" cy="736"/>
          </p:xfrm>
          <a:graphic>
            <a:graphicData uri="http://schemas.openxmlformats.org/presentationml/2006/ole">
              <p:oleObj spid="_x0000_s80900" name="Equation" r:id="rId5" imgW="2133360" imgH="1168200" progId="Equation.3">
                <p:embed/>
              </p:oleObj>
            </a:graphicData>
          </a:graphic>
        </p:graphicFrame>
        <p:graphicFrame>
          <p:nvGraphicFramePr>
            <p:cNvPr id="955399" name="Object 7"/>
            <p:cNvGraphicFramePr>
              <a:graphicFrameLocks noChangeAspect="1"/>
            </p:cNvGraphicFramePr>
            <p:nvPr/>
          </p:nvGraphicFramePr>
          <p:xfrm>
            <a:off x="3600" y="2016"/>
            <a:ext cx="1360" cy="736"/>
          </p:xfrm>
          <a:graphic>
            <a:graphicData uri="http://schemas.openxmlformats.org/presentationml/2006/ole">
              <p:oleObj spid="_x0000_s80901" name="Equation" r:id="rId6" imgW="2158920" imgH="1168200" progId="Equation.3">
                <p:embed/>
              </p:oleObj>
            </a:graphicData>
          </a:graphic>
        </p:graphicFrame>
      </p:grpSp>
      <p:graphicFrame>
        <p:nvGraphicFramePr>
          <p:cNvPr id="955400" name="Object 8"/>
          <p:cNvGraphicFramePr>
            <a:graphicFrameLocks noChangeAspect="1"/>
          </p:cNvGraphicFramePr>
          <p:nvPr/>
        </p:nvGraphicFramePr>
        <p:xfrm>
          <a:off x="1143000" y="4724400"/>
          <a:ext cx="6705600" cy="914400"/>
        </p:xfrm>
        <a:graphic>
          <a:graphicData uri="http://schemas.openxmlformats.org/presentationml/2006/ole">
            <p:oleObj spid="_x0000_s80898" name="Equation" r:id="rId7" imgW="3822480" imgH="431640" progId="Equation.3">
              <p:embed/>
            </p:oleObj>
          </a:graphicData>
        </a:graphic>
      </p:graphicFrame>
      <p:sp>
        <p:nvSpPr>
          <p:cNvPr id="955401"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955402"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F0507EB7-3D69-4C45-954D-6B497723B018}" type="slidenum">
              <a:rPr lang="en-US"/>
              <a:pPr/>
              <a:t>23</a:t>
            </a:fld>
            <a:endParaRPr lang="en-US"/>
          </a:p>
        </p:txBody>
      </p:sp>
      <p:sp>
        <p:nvSpPr>
          <p:cNvPr id="956418" name="Rectangle 2"/>
          <p:cNvSpPr>
            <a:spLocks noGrp="1" noChangeArrowheads="1"/>
          </p:cNvSpPr>
          <p:nvPr>
            <p:ph type="title"/>
          </p:nvPr>
        </p:nvSpPr>
        <p:spPr/>
        <p:txBody>
          <a:bodyPr/>
          <a:lstStyle/>
          <a:p>
            <a:r>
              <a:rPr lang="en-US"/>
              <a:t>Matrix Multiply: Naïve Version</a:t>
            </a:r>
          </a:p>
        </p:txBody>
      </p:sp>
      <p:sp>
        <p:nvSpPr>
          <p:cNvPr id="956419"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1, nc</a:t>
            </a:r>
          </a:p>
          <a:p>
            <a:pPr>
              <a:lnSpc>
                <a:spcPct val="80000"/>
              </a:lnSpc>
              <a:buFont typeface="Wingdings" pitchFamily="2" charset="2"/>
              <a:buNone/>
            </a:pPr>
            <a:r>
              <a:rPr lang="en-US" sz="1400" b="1">
                <a:latin typeface="Courier New" pitchFamily="49" charset="0"/>
              </a:rPr>
              <a:t>    DO r = 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8" name="Slide Number Placeholder 3"/>
          <p:cNvSpPr>
            <a:spLocks noGrp="1"/>
          </p:cNvSpPr>
          <p:nvPr>
            <p:ph type="sldNum" sz="quarter" idx="11"/>
          </p:nvPr>
        </p:nvSpPr>
        <p:spPr/>
        <p:txBody>
          <a:bodyPr/>
          <a:lstStyle/>
          <a:p>
            <a:fld id="{B1E9ACBD-0F9E-4572-8C9B-38C463ED42A0}" type="slidenum">
              <a:rPr lang="en-US"/>
              <a:pPr/>
              <a:t>24</a:t>
            </a:fld>
            <a:endParaRPr lang="en-US"/>
          </a:p>
        </p:txBody>
      </p:sp>
      <p:sp>
        <p:nvSpPr>
          <p:cNvPr id="957442" name="Rectangle 2"/>
          <p:cNvSpPr>
            <a:spLocks noGrp="1" noChangeArrowheads="1"/>
          </p:cNvSpPr>
          <p:nvPr>
            <p:ph type="title"/>
          </p:nvPr>
        </p:nvSpPr>
        <p:spPr/>
        <p:txBody>
          <a:bodyPr/>
          <a:lstStyle/>
          <a:p>
            <a:r>
              <a:rPr lang="en-US"/>
              <a:t>Performance of Matrix Multiply</a:t>
            </a:r>
          </a:p>
        </p:txBody>
      </p:sp>
      <p:graphicFrame>
        <p:nvGraphicFramePr>
          <p:cNvPr id="957443" name="Object 3"/>
          <p:cNvGraphicFramePr>
            <a:graphicFrameLocks noChangeAspect="1"/>
          </p:cNvGraphicFramePr>
          <p:nvPr/>
        </p:nvGraphicFramePr>
        <p:xfrm>
          <a:off x="963613" y="1143000"/>
          <a:ext cx="7245350" cy="5715000"/>
        </p:xfrm>
        <a:graphic>
          <a:graphicData uri="http://schemas.openxmlformats.org/presentationml/2006/ole">
            <p:oleObj spid="_x0000_s81922" name="Worksheet" r:id="rId4" imgW="7953451" imgH="6200622"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957445"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57446"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83" name="Slide Number Placeholder 3"/>
          <p:cNvSpPr>
            <a:spLocks noGrp="1"/>
          </p:cNvSpPr>
          <p:nvPr>
            <p:ph type="sldNum" sz="quarter" idx="11"/>
          </p:nvPr>
        </p:nvSpPr>
        <p:spPr/>
        <p:txBody>
          <a:bodyPr/>
          <a:lstStyle/>
          <a:p>
            <a:fld id="{F7A88C1E-520D-47A8-8D5A-4CA19967F40F}" type="slidenum">
              <a:rPr lang="en-US"/>
              <a:pPr/>
              <a:t>25</a:t>
            </a:fld>
            <a:endParaRPr lang="en-US"/>
          </a:p>
        </p:txBody>
      </p:sp>
      <p:sp>
        <p:nvSpPr>
          <p:cNvPr id="958466" name="Rectangle 2"/>
          <p:cNvSpPr>
            <a:spLocks noGrp="1" noChangeArrowheads="1"/>
          </p:cNvSpPr>
          <p:nvPr>
            <p:ph type="title"/>
          </p:nvPr>
        </p:nvSpPr>
        <p:spPr/>
        <p:txBody>
          <a:bodyPr/>
          <a:lstStyle/>
          <a:p>
            <a:r>
              <a:rPr lang="en-US"/>
              <a:t>Tiling</a:t>
            </a:r>
          </a:p>
        </p:txBody>
      </p:sp>
      <p:sp>
        <p:nvSpPr>
          <p:cNvPr id="958467"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5847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58472"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3"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4"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5"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58476"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58477"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58478"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9"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0"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1"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2"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3"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4"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5"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6"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7"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8"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9"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0"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1"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2"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3"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4"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5"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6"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7"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8"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9"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58500"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58501"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58502"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58503"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58504"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58505"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58506"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58507"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58508"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58509"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58510"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58511"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58512"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58513"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58514"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58515"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58516"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58517"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58518"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58519"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58520"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58521"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58522"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58523"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58524"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58525"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58526"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58527"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58528"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58529"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58530"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1"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2"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3"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4"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5"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6"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7"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8"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9"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0"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1"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2"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3"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4"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958545"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FC48AB17-F886-4EDA-9C20-E17CFA53FC1A}" type="slidenum">
              <a:rPr lang="en-US"/>
              <a:pPr/>
              <a:t>26</a:t>
            </a:fld>
            <a:endParaRPr lang="en-US"/>
          </a:p>
        </p:txBody>
      </p:sp>
      <p:sp>
        <p:nvSpPr>
          <p:cNvPr id="959490" name="Rectangle 2"/>
          <p:cNvSpPr>
            <a:spLocks noGrp="1" noChangeArrowheads="1"/>
          </p:cNvSpPr>
          <p:nvPr>
            <p:ph type="title"/>
          </p:nvPr>
        </p:nvSpPr>
        <p:spPr/>
        <p:txBody>
          <a:bodyPr/>
          <a:lstStyle/>
          <a:p>
            <a:r>
              <a:rPr lang="en-US"/>
              <a:t>Tiling</a:t>
            </a:r>
          </a:p>
        </p:txBody>
      </p:sp>
      <p:sp>
        <p:nvSpPr>
          <p:cNvPr id="959491"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b="1" u="sng"/>
              <a:t>Tiling strategy</a:t>
            </a:r>
            <a:r>
              <a:rPr lang="en-US"/>
              <a:t>: Operate on each tile to completion, then move to the next tile.</a:t>
            </a:r>
          </a:p>
          <a:p>
            <a:r>
              <a:rPr lang="en-US" b="1" u="sng"/>
              <a:t>Tile size</a:t>
            </a:r>
            <a:r>
              <a:rPr lang="en-US"/>
              <a:t> can be set at runtime, according to what’s best for the machine that you’re running on.</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77E8E8B-A519-4B98-A23C-5DAEF6CF7CBF}" type="slidenum">
              <a:rPr lang="en-US"/>
              <a:pPr/>
              <a:t>27</a:t>
            </a:fld>
            <a:endParaRPr lang="en-US"/>
          </a:p>
        </p:txBody>
      </p:sp>
      <p:sp>
        <p:nvSpPr>
          <p:cNvPr id="960514" name="Rectangle 2"/>
          <p:cNvSpPr>
            <a:spLocks noGrp="1" noChangeArrowheads="1"/>
          </p:cNvSpPr>
          <p:nvPr>
            <p:ph type="title"/>
          </p:nvPr>
        </p:nvSpPr>
        <p:spPr/>
        <p:txBody>
          <a:bodyPr/>
          <a:lstStyle/>
          <a:p>
            <a:r>
              <a:rPr lang="en-US"/>
              <a:t>Tiling Code</a:t>
            </a:r>
          </a:p>
        </p:txBody>
      </p:sp>
      <p:sp>
        <p:nvSpPr>
          <p:cNvPr id="960515"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a:latin typeface="Courier New" pitchFamily="49" charset="0"/>
              </a:rPr>
              <a:t>SUBROUTINE matrix_matrix_mult_by_tiling (dst, src1, src2, nr, nc, nq, &amp;</a:t>
            </a:r>
          </a:p>
          <a:p>
            <a:pPr>
              <a:lnSpc>
                <a:spcPct val="80000"/>
              </a:lnSpc>
              <a:buFont typeface="Wingdings" pitchFamily="2" charset="2"/>
              <a:buNone/>
            </a:pPr>
            <a:r>
              <a:rPr lang="en-US" sz="1200" b="1">
                <a:latin typeface="Courier New" pitchFamily="49" charset="0"/>
              </a:rPr>
              <a:t> &amp;           rtilesize, ctilesize, qtilesize)</a:t>
            </a:r>
          </a:p>
          <a:p>
            <a:pPr>
              <a:lnSpc>
                <a:spcPct val="80000"/>
              </a:lnSpc>
              <a:buFont typeface="Wingdings" pitchFamily="2" charset="2"/>
              <a:buNone/>
            </a:pPr>
            <a:r>
              <a:rPr lang="en-US" sz="1200" b="1">
                <a:latin typeface="Courier New" pitchFamily="49" charset="0"/>
              </a:rPr>
              <a:t>  IMPLICIT NONE</a:t>
            </a:r>
          </a:p>
          <a:p>
            <a:pPr>
              <a:lnSpc>
                <a:spcPct val="80000"/>
              </a:lnSpc>
              <a:buFont typeface="Wingdings" pitchFamily="2" charset="2"/>
              <a:buNone/>
            </a:pPr>
            <a:r>
              <a:rPr lang="en-US" sz="1200" b="1">
                <a:latin typeface="Courier New" pitchFamily="49" charset="0"/>
              </a:rPr>
              <a:t>  INTEGER,INTENT(IN) :: nr, nc, nq</a:t>
            </a:r>
          </a:p>
          <a:p>
            <a:pPr>
              <a:lnSpc>
                <a:spcPct val="80000"/>
              </a:lnSpc>
              <a:buFont typeface="Wingdings" pitchFamily="2" charset="2"/>
              <a:buNone/>
            </a:pPr>
            <a:r>
              <a:rPr lang="en-US" sz="1200" b="1">
                <a:latin typeface="Courier New" pitchFamily="49" charset="0"/>
              </a:rPr>
              <a:t>  REAL,DIMENSION(nr,nc),INTENT(OUT) :: dst</a:t>
            </a:r>
          </a:p>
          <a:p>
            <a:pPr>
              <a:lnSpc>
                <a:spcPct val="80000"/>
              </a:lnSpc>
              <a:buFont typeface="Wingdings" pitchFamily="2" charset="2"/>
              <a:buNone/>
            </a:pPr>
            <a:r>
              <a:rPr lang="en-US" sz="1200" b="1">
                <a:latin typeface="Courier New" pitchFamily="49" charset="0"/>
              </a:rPr>
              <a:t>  REAL,DIMENSION(nr,nq),INTENT(IN)  :: src1</a:t>
            </a:r>
          </a:p>
          <a:p>
            <a:pPr>
              <a:lnSpc>
                <a:spcPct val="80000"/>
              </a:lnSpc>
              <a:buFont typeface="Wingdings" pitchFamily="2" charset="2"/>
              <a:buNone/>
            </a:pPr>
            <a:r>
              <a:rPr lang="en-US" sz="1200" b="1">
                <a:latin typeface="Courier New" pitchFamily="49" charset="0"/>
              </a:rPr>
              <a:t>  REAL,DIMENSION(nq,nc),INTENT(IN)  :: src2</a:t>
            </a:r>
          </a:p>
          <a:p>
            <a:pPr>
              <a:lnSpc>
                <a:spcPct val="80000"/>
              </a:lnSpc>
              <a:buFont typeface="Wingdings" pitchFamily="2" charset="2"/>
              <a:buNone/>
            </a:pPr>
            <a:r>
              <a:rPr lang="en-US" sz="1200" b="1">
                <a:latin typeface="Courier New" pitchFamily="49" charset="0"/>
              </a:rPr>
              <a:t>  INTEGER,INTENT(IN) :: rtilesize, ctilesize, qtilesize</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INTEGER :: rstart, rend, cstart, cend, qstart, qend</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DO cstart = 1, nc, ctilesize</a:t>
            </a:r>
          </a:p>
          <a:p>
            <a:pPr>
              <a:lnSpc>
                <a:spcPct val="80000"/>
              </a:lnSpc>
              <a:buFont typeface="Wingdings" pitchFamily="2" charset="2"/>
              <a:buNone/>
            </a:pPr>
            <a:r>
              <a:rPr lang="en-US" sz="1200" b="1">
                <a:latin typeface="Courier New" pitchFamily="49" charset="0"/>
              </a:rPr>
              <a:t>    cend = cstart + ctilesize - 1</a:t>
            </a:r>
          </a:p>
          <a:p>
            <a:pPr>
              <a:lnSpc>
                <a:spcPct val="80000"/>
              </a:lnSpc>
              <a:buFont typeface="Wingdings" pitchFamily="2" charset="2"/>
              <a:buNone/>
            </a:pPr>
            <a:r>
              <a:rPr lang="en-US" sz="1200" b="1">
                <a:latin typeface="Courier New" pitchFamily="49" charset="0"/>
              </a:rPr>
              <a:t>    IF (cend &gt; nc) cend = nc</a:t>
            </a:r>
          </a:p>
          <a:p>
            <a:pPr>
              <a:lnSpc>
                <a:spcPct val="80000"/>
              </a:lnSpc>
              <a:buFont typeface="Wingdings" pitchFamily="2" charset="2"/>
              <a:buNone/>
            </a:pPr>
            <a:r>
              <a:rPr lang="en-US" sz="1200" b="1">
                <a:latin typeface="Courier New" pitchFamily="49" charset="0"/>
              </a:rPr>
              <a:t>    DO rstart = 1, nr, rtilesize</a:t>
            </a:r>
          </a:p>
          <a:p>
            <a:pPr>
              <a:lnSpc>
                <a:spcPct val="80000"/>
              </a:lnSpc>
              <a:buFont typeface="Wingdings" pitchFamily="2" charset="2"/>
              <a:buNone/>
            </a:pPr>
            <a:r>
              <a:rPr lang="en-US" sz="1200" b="1">
                <a:latin typeface="Courier New" pitchFamily="49" charset="0"/>
              </a:rPr>
              <a:t>      rend = rstart + rtilesize - 1</a:t>
            </a:r>
          </a:p>
          <a:p>
            <a:pPr>
              <a:lnSpc>
                <a:spcPct val="80000"/>
              </a:lnSpc>
              <a:buFont typeface="Wingdings" pitchFamily="2" charset="2"/>
              <a:buNone/>
            </a:pPr>
            <a:r>
              <a:rPr lang="en-US" sz="1200" b="1">
                <a:latin typeface="Courier New" pitchFamily="49" charset="0"/>
              </a:rPr>
              <a:t>      IF (rend &gt; nr) rend = nr</a:t>
            </a:r>
          </a:p>
          <a:p>
            <a:pPr>
              <a:lnSpc>
                <a:spcPct val="80000"/>
              </a:lnSpc>
              <a:buFont typeface="Wingdings" pitchFamily="2" charset="2"/>
              <a:buNone/>
            </a:pPr>
            <a:r>
              <a:rPr lang="en-US" sz="1200" b="1">
                <a:latin typeface="Courier New" pitchFamily="49" charset="0"/>
              </a:rPr>
              <a:t>      DO qstart = 1, nq, qtilesize</a:t>
            </a:r>
          </a:p>
          <a:p>
            <a:pPr>
              <a:lnSpc>
                <a:spcPct val="80000"/>
              </a:lnSpc>
              <a:buFont typeface="Wingdings" pitchFamily="2" charset="2"/>
              <a:buNone/>
            </a:pPr>
            <a:r>
              <a:rPr lang="en-US" sz="1200" b="1">
                <a:latin typeface="Courier New" pitchFamily="49" charset="0"/>
              </a:rPr>
              <a:t>        qend = qstart + qtilesize - 1</a:t>
            </a:r>
          </a:p>
          <a:p>
            <a:pPr>
              <a:lnSpc>
                <a:spcPct val="80000"/>
              </a:lnSpc>
              <a:buFont typeface="Wingdings" pitchFamily="2" charset="2"/>
              <a:buNone/>
            </a:pPr>
            <a:r>
              <a:rPr lang="en-US" sz="1200" b="1">
                <a:latin typeface="Courier New" pitchFamily="49" charset="0"/>
              </a:rPr>
              <a:t>        IF (qend &gt; nq) qend = nq</a:t>
            </a:r>
          </a:p>
          <a:p>
            <a:pPr>
              <a:lnSpc>
                <a:spcPct val="80000"/>
              </a:lnSpc>
              <a:buFont typeface="Wingdings" pitchFamily="2" charset="2"/>
              <a:buNone/>
            </a:pPr>
            <a:r>
              <a:rPr lang="en-US" sz="1200" b="1">
                <a:latin typeface="Courier New" pitchFamily="49" charset="0"/>
              </a:rPr>
              <a:t>        CALL matrix_matrix_mult_tile(dst, src1, src2, nr, nc, nq, &amp;</a:t>
            </a:r>
          </a:p>
          <a:p>
            <a:pPr>
              <a:lnSpc>
                <a:spcPct val="80000"/>
              </a:lnSpc>
              <a:buFont typeface="Wingdings" pitchFamily="2" charset="2"/>
              <a:buNone/>
            </a:pPr>
            <a:r>
              <a:rPr lang="en-US" sz="1200" b="1">
                <a:latin typeface="Courier New" pitchFamily="49" charset="0"/>
              </a:rPr>
              <a:t> &amp;                                   rstart, rend, cstart, cend, qstart, qend)</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END SUBROUTINE matrix_matrix_mult_by_tiling</a:t>
            </a:r>
          </a:p>
          <a:p>
            <a:pPr>
              <a:buFont typeface="Wingdings" pitchFamily="2" charset="2"/>
              <a:buNone/>
            </a:pPr>
            <a:endParaRPr lang="en-US" sz="120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73027ED3-9782-4C11-A54A-2E199D51EC26}" type="slidenum">
              <a:rPr lang="en-US"/>
              <a:pPr/>
              <a:t>28</a:t>
            </a:fld>
            <a:endParaRPr lang="en-US"/>
          </a:p>
        </p:txBody>
      </p:sp>
      <p:sp>
        <p:nvSpPr>
          <p:cNvPr id="961538" name="Rectangle 2"/>
          <p:cNvSpPr>
            <a:spLocks noGrp="1" noChangeArrowheads="1"/>
          </p:cNvSpPr>
          <p:nvPr>
            <p:ph type="title"/>
          </p:nvPr>
        </p:nvSpPr>
        <p:spPr/>
        <p:txBody>
          <a:bodyPr/>
          <a:lstStyle/>
          <a:p>
            <a:r>
              <a:rPr lang="en-US"/>
              <a:t>Multiplying Within a Tile</a:t>
            </a:r>
          </a:p>
        </p:txBody>
      </p:sp>
      <p:sp>
        <p:nvSpPr>
          <p:cNvPr id="961539"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a:latin typeface="Courier New" pitchFamily="49" charset="0"/>
              </a:rPr>
              <a:t>SUBROUTINE matrix_matrix_mult_tile (dst, src1, src2, nr, nc, nq, &amp;</a:t>
            </a:r>
          </a:p>
          <a:p>
            <a:pPr>
              <a:lnSpc>
                <a:spcPct val="90000"/>
              </a:lnSpc>
              <a:buFont typeface="Wingdings" pitchFamily="2" charset="2"/>
              <a:buNone/>
            </a:pPr>
            <a:r>
              <a:rPr lang="en-US" sz="1400" b="1">
                <a:latin typeface="Courier New" pitchFamily="49" charset="0"/>
              </a:rPr>
              <a:t> &amp;             </a:t>
            </a:r>
            <a:r>
              <a:rPr lang="en-US" sz="1400" b="1">
                <a:solidFill>
                  <a:schemeClr val="hlink"/>
                </a:solidFill>
                <a:latin typeface="Courier New" pitchFamily="49" charset="0"/>
              </a:rPr>
              <a:t>rstart, rend, cstart, cend, qstart, qend</a:t>
            </a:r>
            <a:r>
              <a:rPr lang="en-US" sz="1400" b="1">
                <a:latin typeface="Courier New" pitchFamily="49" charset="0"/>
              </a:rPr>
              <a:t>)</a:t>
            </a:r>
          </a:p>
          <a:p>
            <a:pPr>
              <a:lnSpc>
                <a:spcPct val="90000"/>
              </a:lnSpc>
              <a:buFont typeface="Wingdings" pitchFamily="2" charset="2"/>
              <a:buNone/>
            </a:pPr>
            <a:r>
              <a:rPr lang="en-US" sz="1400" b="1">
                <a:latin typeface="Courier New" pitchFamily="49" charset="0"/>
              </a:rPr>
              <a:t>  IMPLICIT NONE</a:t>
            </a:r>
          </a:p>
          <a:p>
            <a:pPr>
              <a:lnSpc>
                <a:spcPct val="90000"/>
              </a:lnSpc>
              <a:buFont typeface="Wingdings" pitchFamily="2" charset="2"/>
              <a:buNone/>
            </a:pPr>
            <a:r>
              <a:rPr lang="en-US" sz="1400" b="1">
                <a:latin typeface="Courier New" pitchFamily="49" charset="0"/>
              </a:rPr>
              <a:t>  INTEGER,INTENT(IN) :: nr, nc, nq</a:t>
            </a:r>
          </a:p>
          <a:p>
            <a:pPr>
              <a:lnSpc>
                <a:spcPct val="90000"/>
              </a:lnSpc>
              <a:buFont typeface="Wingdings" pitchFamily="2" charset="2"/>
              <a:buNone/>
            </a:pPr>
            <a:r>
              <a:rPr lang="en-US" sz="1400" b="1">
                <a:latin typeface="Courier New" pitchFamily="49" charset="0"/>
              </a:rPr>
              <a:t>  REAL,DIMENSION(nr,nc),INTENT(OUT) :: dst</a:t>
            </a:r>
          </a:p>
          <a:p>
            <a:pPr>
              <a:lnSpc>
                <a:spcPct val="90000"/>
              </a:lnSpc>
              <a:buFont typeface="Wingdings" pitchFamily="2" charset="2"/>
              <a:buNone/>
            </a:pPr>
            <a:r>
              <a:rPr lang="en-US" sz="1400" b="1">
                <a:latin typeface="Courier New" pitchFamily="49" charset="0"/>
              </a:rPr>
              <a:t>  REAL,DIMENSION(nr,nq),INTENT(IN)  :: src1</a:t>
            </a:r>
          </a:p>
          <a:p>
            <a:pPr>
              <a:lnSpc>
                <a:spcPct val="90000"/>
              </a:lnSpc>
              <a:buFont typeface="Wingdings" pitchFamily="2" charset="2"/>
              <a:buNone/>
            </a:pPr>
            <a:r>
              <a:rPr lang="en-US" sz="1400" b="1">
                <a:latin typeface="Courier New" pitchFamily="49" charset="0"/>
              </a:rPr>
              <a:t>  REAL,DIMENSION(nq,nc),INTENT(IN)  :: src2</a:t>
            </a:r>
          </a:p>
          <a:p>
            <a:pPr>
              <a:lnSpc>
                <a:spcPct val="90000"/>
              </a:lnSpc>
              <a:buFont typeface="Wingdings" pitchFamily="2" charset="2"/>
              <a:buNone/>
            </a:pPr>
            <a:r>
              <a:rPr lang="en-US" sz="1400" b="1">
                <a:latin typeface="Courier New" pitchFamily="49" charset="0"/>
              </a:rPr>
              <a:t>  INTEGER,INTENT(IN) :: rstart, rend, cstart, cend, qstart, qend</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INTEGER :: r, c, q</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cstart, cend</a:t>
            </a:r>
          </a:p>
          <a:p>
            <a:pPr>
              <a:lnSpc>
                <a:spcPct val="9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rstart, rend</a:t>
            </a:r>
          </a:p>
          <a:p>
            <a:pPr>
              <a:lnSpc>
                <a:spcPct val="90000"/>
              </a:lnSpc>
              <a:buFont typeface="Wingdings" pitchFamily="2" charset="2"/>
              <a:buNone/>
            </a:pPr>
            <a:r>
              <a:rPr lang="en-US" sz="1400" b="1">
                <a:latin typeface="Courier New" pitchFamily="49" charset="0"/>
              </a:rPr>
              <a:t>      </a:t>
            </a:r>
            <a:r>
              <a:rPr lang="en-US" sz="1400" b="1">
                <a:solidFill>
                  <a:schemeClr val="hlink"/>
                </a:solidFill>
                <a:latin typeface="Courier New" pitchFamily="49" charset="0"/>
              </a:rPr>
              <a:t>IF (qstart == 1)</a:t>
            </a:r>
            <a:r>
              <a:rPr lang="en-US" sz="1400" b="1">
                <a:latin typeface="Courier New" pitchFamily="49" charset="0"/>
              </a:rPr>
              <a:t> dst(r,c) = 0.0</a:t>
            </a:r>
          </a:p>
          <a:p>
            <a:pPr>
              <a:lnSpc>
                <a:spcPct val="9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qstart, qend</a:t>
            </a:r>
          </a:p>
          <a:p>
            <a:pPr>
              <a:lnSpc>
                <a:spcPct val="90000"/>
              </a:lnSpc>
              <a:buFont typeface="Wingdings" pitchFamily="2" charset="2"/>
              <a:buNone/>
            </a:pPr>
            <a:r>
              <a:rPr lang="en-US" sz="1400" b="1">
                <a:latin typeface="Courier New" pitchFamily="49" charset="0"/>
              </a:rPr>
              <a:t>        dst(r,c) = dst(r,c) + src1(r,q) * src2(q,c)</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END SUBROUTINE matrix_matrix_mult_tile</a:t>
            </a:r>
            <a:endParaRPr lang="en-US" sz="1400" b="1"/>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39F7D4A8-97ED-4A56-8565-FAB5D7AD73DA}" type="slidenum">
              <a:rPr lang="en-US"/>
              <a:pPr/>
              <a:t>29</a:t>
            </a:fld>
            <a:endParaRPr lang="en-US"/>
          </a:p>
        </p:txBody>
      </p:sp>
      <p:sp>
        <p:nvSpPr>
          <p:cNvPr id="962562" name="Rectangle 2"/>
          <p:cNvSpPr>
            <a:spLocks noGrp="1" noChangeArrowheads="1"/>
          </p:cNvSpPr>
          <p:nvPr>
            <p:ph type="title"/>
          </p:nvPr>
        </p:nvSpPr>
        <p:spPr/>
        <p:txBody>
          <a:bodyPr/>
          <a:lstStyle/>
          <a:p>
            <a:r>
              <a:rPr lang="en-US"/>
              <a:t>Reminder: Naïve Version, Again</a:t>
            </a:r>
          </a:p>
        </p:txBody>
      </p:sp>
      <p:sp>
        <p:nvSpPr>
          <p:cNvPr id="962563"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1, nc</a:t>
            </a:r>
          </a:p>
          <a:p>
            <a:pPr>
              <a:lnSpc>
                <a:spcPct val="8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p:txBody>
          <a:bodyPr/>
          <a:lstStyle/>
          <a:p>
            <a:r>
              <a:rPr lang="en-US" sz="6000"/>
              <a:t>The March of Progress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0" name="Slide Number Placeholder 3"/>
          <p:cNvSpPr>
            <a:spLocks noGrp="1"/>
          </p:cNvSpPr>
          <p:nvPr>
            <p:ph type="sldNum" sz="quarter" idx="11"/>
          </p:nvPr>
        </p:nvSpPr>
        <p:spPr/>
        <p:txBody>
          <a:bodyPr/>
          <a:lstStyle/>
          <a:p>
            <a:fld id="{04ED8C54-58B4-4AA0-9900-789FB680A40C}" type="slidenum">
              <a:rPr lang="en-US"/>
              <a:pPr/>
              <a:t>30</a:t>
            </a:fld>
            <a:endParaRPr lang="en-US"/>
          </a:p>
        </p:txBody>
      </p:sp>
      <p:sp>
        <p:nvSpPr>
          <p:cNvPr id="963586"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963588" name="Object 4"/>
            <p:cNvGraphicFramePr>
              <a:graphicFrameLocks noChangeAspect="1"/>
            </p:cNvGraphicFramePr>
            <p:nvPr/>
          </p:nvGraphicFramePr>
          <p:xfrm>
            <a:off x="2400" y="960"/>
            <a:ext cx="2943" cy="2573"/>
          </p:xfrm>
          <a:graphic>
            <a:graphicData uri="http://schemas.openxmlformats.org/presentationml/2006/ole">
              <p:oleObj spid="_x0000_s82946" name="Worksheet" r:id="rId4" imgW="11790000" imgH="10305000" progId="Excel.Sheet.8">
                <p:embed/>
              </p:oleObj>
            </a:graphicData>
          </a:graphic>
        </p:graphicFrame>
        <p:graphicFrame>
          <p:nvGraphicFramePr>
            <p:cNvPr id="963589" name="Object 5"/>
            <p:cNvGraphicFramePr>
              <a:graphicFrameLocks noChangeAspect="1"/>
            </p:cNvGraphicFramePr>
            <p:nvPr/>
          </p:nvGraphicFramePr>
          <p:xfrm>
            <a:off x="192" y="816"/>
            <a:ext cx="2400" cy="2972"/>
          </p:xfrm>
          <a:graphic>
            <a:graphicData uri="http://schemas.openxmlformats.org/presentationml/2006/ole">
              <p:oleObj spid="_x0000_s82947" name="Worksheet" r:id="rId5" imgW="11801160" imgH="878616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963591"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63592"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06759A12-2E75-47CD-B668-40229B48877B}" type="slidenum">
              <a:rPr lang="en-US"/>
              <a:pPr/>
              <a:t>31</a:t>
            </a:fld>
            <a:endParaRPr lang="en-US"/>
          </a:p>
        </p:txBody>
      </p:sp>
      <p:sp>
        <p:nvSpPr>
          <p:cNvPr id="964610" name="Rectangle 2"/>
          <p:cNvSpPr>
            <a:spLocks noGrp="1" noChangeArrowheads="1"/>
          </p:cNvSpPr>
          <p:nvPr>
            <p:ph type="title"/>
          </p:nvPr>
        </p:nvSpPr>
        <p:spPr/>
        <p:txBody>
          <a:bodyPr/>
          <a:lstStyle/>
          <a:p>
            <a:r>
              <a:rPr lang="en-US"/>
              <a:t>The Advantages of Tiling</a:t>
            </a:r>
          </a:p>
        </p:txBody>
      </p:sp>
      <p:sp>
        <p:nvSpPr>
          <p:cNvPr id="964611"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322D8F6B-28D3-4AD3-8535-1F58FBA2DC4B}" type="slidenum">
              <a:rPr lang="en-US"/>
              <a:pPr/>
              <a:t>32</a:t>
            </a:fld>
            <a:endParaRPr lang="en-US"/>
          </a:p>
        </p:txBody>
      </p:sp>
      <p:sp>
        <p:nvSpPr>
          <p:cNvPr id="965634" name="Rectangle 2"/>
          <p:cNvSpPr>
            <a:spLocks noGrp="1" noChangeArrowheads="1"/>
          </p:cNvSpPr>
          <p:nvPr>
            <p:ph type="title"/>
          </p:nvPr>
        </p:nvSpPr>
        <p:spPr/>
        <p:txBody>
          <a:bodyPr/>
          <a:lstStyle/>
          <a:p>
            <a:r>
              <a:rPr lang="en-US" sz="3600"/>
              <a:t>Why Does Tiling Work Here?</a:t>
            </a:r>
          </a:p>
        </p:txBody>
      </p:sp>
      <p:sp>
        <p:nvSpPr>
          <p:cNvPr id="965635" name="Rectangle 3"/>
          <p:cNvSpPr>
            <a:spLocks noGrp="1" noChangeArrowheads="1"/>
          </p:cNvSpPr>
          <p:nvPr>
            <p:ph type="body" idx="1"/>
          </p:nvPr>
        </p:nvSpPr>
        <p:spPr/>
        <p:txBody>
          <a:bodyPr/>
          <a:lstStyle/>
          <a:p>
            <a:pPr>
              <a:buFont typeface="Wingdings" pitchFamily="2" charset="2"/>
              <a:buNone/>
            </a:pPr>
            <a:r>
              <a:rPr lang="en-US"/>
              <a:t>Cache optimization works best when the number of calculations per byte is large.</a:t>
            </a:r>
          </a:p>
          <a:p>
            <a:pPr>
              <a:buFont typeface="Wingdings" pitchFamily="2" charset="2"/>
              <a:buNone/>
            </a:pPr>
            <a:r>
              <a:rPr lang="en-US"/>
              <a:t>For example, with matrix-matrix multiply on an </a:t>
            </a:r>
            <a:r>
              <a:rPr lang="en-US" i="1"/>
              <a:t>n</a:t>
            </a:r>
            <a:r>
              <a:rPr lang="en-US"/>
              <a:t> </a:t>
            </a:r>
            <a:r>
              <a:rPr lang="en-US" b="1">
                <a:cs typeface="Times New Roman" pitchFamily="18" charset="0"/>
              </a:rPr>
              <a:t>×</a:t>
            </a:r>
            <a:r>
              <a:rPr lang="en-US"/>
              <a:t> </a:t>
            </a:r>
            <a:r>
              <a:rPr lang="en-US" i="1"/>
              <a:t>n</a:t>
            </a:r>
            <a:r>
              <a:rPr lang="en-US"/>
              <a:t> matrix, there are </a:t>
            </a:r>
            <a:r>
              <a:rPr lang="en-US" b="1"/>
              <a:t>O</a:t>
            </a:r>
            <a:r>
              <a:rPr lang="en-US"/>
              <a:t>(</a:t>
            </a:r>
            <a:r>
              <a:rPr lang="en-US" i="1"/>
              <a:t>n</a:t>
            </a:r>
            <a:r>
              <a:rPr lang="en-US" baseline="30000"/>
              <a:t>3</a:t>
            </a:r>
            <a:r>
              <a:rPr lang="en-US"/>
              <a:t>) calculations (on the order of </a:t>
            </a:r>
            <a:r>
              <a:rPr lang="en-US" i="1"/>
              <a:t>n</a:t>
            </a:r>
            <a:r>
              <a:rPr lang="en-US" baseline="30000"/>
              <a:t>3</a:t>
            </a:r>
            <a:r>
              <a:rPr lang="en-US"/>
              <a:t>), but only </a:t>
            </a:r>
            <a:r>
              <a:rPr lang="en-US" b="1"/>
              <a:t>O</a:t>
            </a:r>
            <a:r>
              <a:rPr lang="en-US"/>
              <a:t>(</a:t>
            </a:r>
            <a:r>
              <a:rPr lang="en-US" i="1"/>
              <a:t>n</a:t>
            </a:r>
            <a:r>
              <a:rPr lang="en-US" baseline="30000"/>
              <a:t>2</a:t>
            </a:r>
            <a:r>
              <a:rPr lang="en-US"/>
              <a:t>) bytes of data.</a:t>
            </a:r>
          </a:p>
          <a:p>
            <a:pPr>
              <a:buFont typeface="Wingdings" pitchFamily="2" charset="2"/>
              <a:buNone/>
            </a:pPr>
            <a:r>
              <a:rPr lang="en-US"/>
              <a:t>So, for large </a:t>
            </a:r>
            <a:r>
              <a:rPr lang="en-US" i="1"/>
              <a:t>n</a:t>
            </a:r>
            <a:r>
              <a:rPr lang="en-US"/>
              <a:t>, there are a huge number of calculations per byte transferred between RAM and cache.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79DB27C4-0D5E-4B83-8E48-2094C4DD3B8D}" type="slidenum">
              <a:rPr lang="en-US"/>
              <a:pPr/>
              <a:t>33</a:t>
            </a:fld>
            <a:endParaRPr lang="en-US"/>
          </a:p>
        </p:txBody>
      </p:sp>
      <p:sp>
        <p:nvSpPr>
          <p:cNvPr id="966658" name="Rectangle 2"/>
          <p:cNvSpPr>
            <a:spLocks noGrp="1" noChangeArrowheads="1"/>
          </p:cNvSpPr>
          <p:nvPr>
            <p:ph type="title"/>
          </p:nvPr>
        </p:nvSpPr>
        <p:spPr/>
        <p:txBody>
          <a:bodyPr/>
          <a:lstStyle/>
          <a:p>
            <a:r>
              <a:rPr lang="en-US" sz="3600"/>
              <a:t>Will Tiling Always Work?</a:t>
            </a:r>
          </a:p>
        </p:txBody>
      </p:sp>
      <p:sp>
        <p:nvSpPr>
          <p:cNvPr id="966659" name="Rectangle 3"/>
          <p:cNvSpPr>
            <a:spLocks noGrp="1" noChangeArrowheads="1"/>
          </p:cNvSpPr>
          <p:nvPr>
            <p:ph type="body" idx="1"/>
          </p:nvPr>
        </p:nvSpPr>
        <p:spPr/>
        <p:txBody>
          <a:bodyPr/>
          <a:lstStyle/>
          <a:p>
            <a:pPr>
              <a:buFont typeface="Wingdings" pitchFamily="2" charset="2"/>
              <a:buNone/>
            </a:pPr>
            <a:r>
              <a:rPr lang="en-US"/>
              <a:t>Tiling WON’T always work. Why?</a:t>
            </a:r>
          </a:p>
          <a:p>
            <a:pPr>
              <a:buFont typeface="Wingdings" pitchFamily="2" charset="2"/>
              <a:buNone/>
            </a:pPr>
            <a:r>
              <a:rPr lang="en-US"/>
              <a:t>Well, tiling works well when:</a:t>
            </a:r>
          </a:p>
          <a:p>
            <a:r>
              <a:rPr lang="en-US"/>
              <a:t>the order in which calculations occur doesn’t matter much, AND</a:t>
            </a:r>
          </a:p>
          <a:p>
            <a:r>
              <a:rPr lang="en-US"/>
              <a:t>there are lots and lots of calculations to do for each memory movement.</a:t>
            </a:r>
          </a:p>
          <a:p>
            <a:pPr>
              <a:buFont typeface="Wingdings" pitchFamily="2" charset="2"/>
              <a:buNone/>
            </a:pPr>
            <a:r>
              <a:rPr lang="en-US"/>
              <a:t>If either condition is absent, then tiling won’t help.</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ctrTitle"/>
          </p:nvPr>
        </p:nvSpPr>
        <p:spPr/>
        <p:txBody>
          <a:bodyPr/>
          <a:lstStyle/>
          <a:p>
            <a:r>
              <a:rPr lang="en-US" sz="6000"/>
              <a:t>Multicore/Many-core Basics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F7392D82-AFA7-4FBA-BAEE-EC4F6E446E2C}" type="slidenum">
              <a:rPr lang="en-US"/>
              <a:pPr/>
              <a:t>35</a:t>
            </a:fld>
            <a:endParaRPr lang="en-US"/>
          </a:p>
        </p:txBody>
      </p:sp>
      <p:sp>
        <p:nvSpPr>
          <p:cNvPr id="968706" name="Rectangle 2"/>
          <p:cNvSpPr>
            <a:spLocks noGrp="1" noChangeArrowheads="1"/>
          </p:cNvSpPr>
          <p:nvPr>
            <p:ph type="title"/>
          </p:nvPr>
        </p:nvSpPr>
        <p:spPr/>
        <p:txBody>
          <a:bodyPr/>
          <a:lstStyle/>
          <a:p>
            <a:r>
              <a:rPr lang="en-US" sz="3600"/>
              <a:t>What is Multicore?</a:t>
            </a:r>
          </a:p>
        </p:txBody>
      </p:sp>
      <p:sp>
        <p:nvSpPr>
          <p:cNvPr id="968707" name="Rectangle 3"/>
          <p:cNvSpPr>
            <a:spLocks noGrp="1" noChangeArrowheads="1"/>
          </p:cNvSpPr>
          <p:nvPr>
            <p:ph type="body" idx="1"/>
          </p:nvPr>
        </p:nvSpPr>
        <p:spPr/>
        <p:txBody>
          <a:bodyPr/>
          <a:lstStyle/>
          <a:p>
            <a:r>
              <a:rPr lang="en-US" dirty="0"/>
              <a:t>In the olden days (that is, the first half of 2005), each CPU chip had one “brain” in it.</a:t>
            </a:r>
          </a:p>
          <a:p>
            <a:r>
              <a:rPr lang="en-US" dirty="0"/>
              <a:t>Starting the second half of 2005, each CPU chip has 2 </a:t>
            </a:r>
            <a:r>
              <a:rPr lang="en-US" b="1" i="1" u="sng" dirty="0"/>
              <a:t>cores</a:t>
            </a:r>
            <a:r>
              <a:rPr lang="en-US" dirty="0"/>
              <a:t> (brains); starting in late 2006, 4 cores; starting in late 2008, 6 cores; </a:t>
            </a:r>
            <a:r>
              <a:rPr lang="en-US" dirty="0" smtClean="0"/>
              <a:t>in early 2010, </a:t>
            </a:r>
            <a:r>
              <a:rPr lang="en-US" dirty="0"/>
              <a:t>8 </a:t>
            </a:r>
            <a:r>
              <a:rPr lang="en-US" dirty="0" smtClean="0"/>
              <a:t>cores; in mid 2010, 12 cores.</a:t>
            </a:r>
            <a:endParaRPr lang="en-US" dirty="0"/>
          </a:p>
          <a:p>
            <a:r>
              <a:rPr lang="en-US" b="1" u="sng" dirty="0"/>
              <a:t>Jargon</a:t>
            </a:r>
            <a:r>
              <a:rPr lang="en-US" dirty="0"/>
              <a:t>: Each CPU chip plugs into a </a:t>
            </a:r>
            <a:r>
              <a:rPr lang="en-US" b="1" i="1" u="sng" dirty="0"/>
              <a:t>socket</a:t>
            </a:r>
            <a:r>
              <a:rPr lang="en-US" dirty="0"/>
              <a:t>, so these days, to avoid confusion, people refer to </a:t>
            </a:r>
            <a:r>
              <a:rPr lang="en-US" b="1" u="sng" dirty="0"/>
              <a:t>sockets</a:t>
            </a:r>
            <a:r>
              <a:rPr lang="en-US" dirty="0"/>
              <a:t> and </a:t>
            </a:r>
            <a:r>
              <a:rPr lang="en-US" b="1" u="sng" dirty="0"/>
              <a:t>cores</a:t>
            </a:r>
            <a:r>
              <a:rPr lang="en-US" dirty="0"/>
              <a:t>, rather than CPUs or processors.</a:t>
            </a:r>
          </a:p>
          <a:p>
            <a:r>
              <a:rPr lang="en-US" dirty="0"/>
              <a:t>Each core is just like a full blown CPU, except that it shares its socket with one or more other cores – and therefore shares its bandwidth to RAM.</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42" name="Slide Number Placeholder 3"/>
          <p:cNvSpPr>
            <a:spLocks noGrp="1"/>
          </p:cNvSpPr>
          <p:nvPr>
            <p:ph type="sldNum" sz="quarter" idx="11"/>
          </p:nvPr>
        </p:nvSpPr>
        <p:spPr/>
        <p:txBody>
          <a:bodyPr/>
          <a:lstStyle/>
          <a:p>
            <a:fld id="{E6B9B272-C69B-42C5-9B86-5267197102C1}" type="slidenum">
              <a:rPr lang="en-US"/>
              <a:pPr/>
              <a:t>36</a:t>
            </a:fld>
            <a:endParaRPr lang="en-US"/>
          </a:p>
        </p:txBody>
      </p:sp>
      <p:sp>
        <p:nvSpPr>
          <p:cNvPr id="969730" name="Rectangle 2"/>
          <p:cNvSpPr>
            <a:spLocks noGrp="1" noChangeArrowheads="1"/>
          </p:cNvSpPr>
          <p:nvPr>
            <p:ph type="title"/>
          </p:nvPr>
        </p:nvSpPr>
        <p:spPr/>
        <p:txBody>
          <a:bodyPr/>
          <a:lstStyle/>
          <a:p>
            <a:r>
              <a:rPr lang="en-US"/>
              <a:t>Dual Core</a:t>
            </a:r>
          </a:p>
        </p:txBody>
      </p:sp>
      <p:sp>
        <p:nvSpPr>
          <p:cNvPr id="969731"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24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69733"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69734"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69735"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69736"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69737"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69738"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69739"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69740"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69741"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2"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3"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4"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5"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69746"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69747"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8"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9"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0"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1"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2"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3"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4"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5"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6"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7"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8"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9"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69760"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69761"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69762"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69763"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69764"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69765"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69766"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69767"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69768"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43" name="Slide Number Placeholder 3"/>
          <p:cNvSpPr>
            <a:spLocks noGrp="1"/>
          </p:cNvSpPr>
          <p:nvPr>
            <p:ph type="sldNum" sz="quarter" idx="11"/>
          </p:nvPr>
        </p:nvSpPr>
        <p:spPr/>
        <p:txBody>
          <a:bodyPr/>
          <a:lstStyle/>
          <a:p>
            <a:fld id="{3C582BF6-676A-4167-87E5-F53A777D4814}" type="slidenum">
              <a:rPr lang="en-US"/>
              <a:pPr/>
              <a:t>37</a:t>
            </a:fld>
            <a:endParaRPr lang="en-US"/>
          </a:p>
        </p:txBody>
      </p:sp>
      <p:sp>
        <p:nvSpPr>
          <p:cNvPr id="970754" name="Rectangle 2"/>
          <p:cNvSpPr>
            <a:spLocks noGrp="1" noChangeArrowheads="1"/>
          </p:cNvSpPr>
          <p:nvPr>
            <p:ph type="title"/>
          </p:nvPr>
        </p:nvSpPr>
        <p:spPr/>
        <p:txBody>
          <a:bodyPr/>
          <a:lstStyle/>
          <a:p>
            <a:r>
              <a:rPr lang="en-US"/>
              <a:t>Quad Core</a:t>
            </a:r>
          </a:p>
        </p:txBody>
      </p:sp>
      <p:sp>
        <p:nvSpPr>
          <p:cNvPr id="970755"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Rockwell" pitchFamily="18" charset="0"/>
              </a:rPr>
              <a:t>Core   Core</a:t>
            </a:r>
          </a:p>
          <a:p>
            <a:r>
              <a:rPr lang="en-US" sz="16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70757"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0758"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0759"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0760"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0761"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0762"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0763"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0764"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0765"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6"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0767"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0768"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9"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0"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1"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2"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3"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4"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5"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6"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7"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8"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9"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0"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1"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2"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0783"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0784"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5"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6"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7"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0788"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0789"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0790"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0791"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0792"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0793"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45" name="Slide Number Placeholder 3"/>
          <p:cNvSpPr>
            <a:spLocks noGrp="1"/>
          </p:cNvSpPr>
          <p:nvPr>
            <p:ph type="sldNum" sz="quarter" idx="11"/>
          </p:nvPr>
        </p:nvSpPr>
        <p:spPr/>
        <p:txBody>
          <a:bodyPr/>
          <a:lstStyle/>
          <a:p>
            <a:fld id="{4A900900-B2BC-4ED1-A7DD-E4579BFA5169}" type="slidenum">
              <a:rPr lang="en-US"/>
              <a:pPr/>
              <a:t>38</a:t>
            </a:fld>
            <a:endParaRPr lang="en-US"/>
          </a:p>
        </p:txBody>
      </p:sp>
      <p:sp>
        <p:nvSpPr>
          <p:cNvPr id="971778" name="Rectangle 2"/>
          <p:cNvSpPr>
            <a:spLocks noGrp="1" noChangeArrowheads="1"/>
          </p:cNvSpPr>
          <p:nvPr>
            <p:ph type="title"/>
          </p:nvPr>
        </p:nvSpPr>
        <p:spPr/>
        <p:txBody>
          <a:bodyPr/>
          <a:lstStyle/>
          <a:p>
            <a:r>
              <a:rPr lang="en-US"/>
              <a:t>Oct Core</a:t>
            </a:r>
          </a:p>
        </p:txBody>
      </p:sp>
      <p:sp>
        <p:nvSpPr>
          <p:cNvPr id="971779"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000">
                <a:latin typeface="Rockwell" pitchFamily="18" charset="0"/>
              </a:rPr>
              <a:t>Core   Core   Core   Core</a:t>
            </a:r>
          </a:p>
          <a:p>
            <a:r>
              <a:rPr lang="en-US" sz="1000">
                <a:latin typeface="Rockwell" pitchFamily="18" charset="0"/>
              </a:rPr>
              <a:t>Core   Core   Core   Core</a:t>
            </a:r>
          </a:p>
        </p:txBody>
      </p:sp>
      <p:grpSp>
        <p:nvGrpSpPr>
          <p:cNvPr id="2" name="Group 4"/>
          <p:cNvGrpSpPr>
            <a:grpSpLocks/>
          </p:cNvGrpSpPr>
          <p:nvPr/>
        </p:nvGrpSpPr>
        <p:grpSpPr bwMode="auto">
          <a:xfrm>
            <a:off x="990600" y="3581400"/>
            <a:ext cx="7315200" cy="2438400"/>
            <a:chOff x="624" y="2304"/>
            <a:chExt cx="4608" cy="1536"/>
          </a:xfrm>
        </p:grpSpPr>
        <p:sp>
          <p:nvSpPr>
            <p:cNvPr id="971781"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1782"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1783"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1784"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1785"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1786"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1787"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1788"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1789"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0"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1"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2"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3"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4"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1795"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6"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7"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8"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9"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0"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1"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2"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3"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4"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5"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6"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7"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8"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9"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1810"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1811"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1812"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1813"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1814"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1815"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1816"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7"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
        <p:nvSpPr>
          <p:cNvPr id="971818" name="Line 42"/>
          <p:cNvSpPr>
            <a:spLocks noChangeShapeType="1"/>
          </p:cNvSpPr>
          <p:nvPr/>
        </p:nvSpPr>
        <p:spPr bwMode="auto">
          <a:xfrm>
            <a:off x="42672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9" name="Line 43"/>
          <p:cNvSpPr>
            <a:spLocks noChangeShapeType="1"/>
          </p:cNvSpPr>
          <p:nvPr/>
        </p:nvSpPr>
        <p:spPr bwMode="auto">
          <a:xfrm>
            <a:off x="502920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D5CB60B6-770C-4896-A4F0-83662CC223B4}" type="slidenum">
              <a:rPr lang="en-US"/>
              <a:pPr/>
              <a:t>39</a:t>
            </a:fld>
            <a:endParaRPr lang="en-US"/>
          </a:p>
        </p:txBody>
      </p:sp>
      <p:sp>
        <p:nvSpPr>
          <p:cNvPr id="972802" name="Rectangle 2"/>
          <p:cNvSpPr>
            <a:spLocks noGrp="1" noChangeArrowheads="1"/>
          </p:cNvSpPr>
          <p:nvPr>
            <p:ph type="title"/>
          </p:nvPr>
        </p:nvSpPr>
        <p:spPr/>
        <p:txBody>
          <a:bodyPr/>
          <a:lstStyle/>
          <a:p>
            <a:r>
              <a:rPr lang="en-US" sz="3600"/>
              <a:t>The Challenge of Multicore: RAM</a:t>
            </a:r>
          </a:p>
        </p:txBody>
      </p:sp>
      <p:sp>
        <p:nvSpPr>
          <p:cNvPr id="972803" name="Rectangle 3"/>
          <p:cNvSpPr>
            <a:spLocks noGrp="1" noChangeArrowheads="1"/>
          </p:cNvSpPr>
          <p:nvPr>
            <p:ph type="body" idx="1"/>
          </p:nvPr>
        </p:nvSpPr>
        <p:spPr>
          <a:xfrm>
            <a:off x="609600" y="1239838"/>
            <a:ext cx="8001000" cy="5257800"/>
          </a:xfrm>
        </p:spPr>
        <p:txBody>
          <a:bodyPr/>
          <a:lstStyle/>
          <a:p>
            <a:pPr>
              <a:lnSpc>
                <a:spcPct val="80000"/>
              </a:lnSpc>
            </a:pPr>
            <a:r>
              <a:rPr lang="en-US"/>
              <a:t>Each socket has access to a certain amount of RAM, at a </a:t>
            </a:r>
            <a:r>
              <a:rPr lang="en-US" b="1" u="sng"/>
              <a:t>fixed RAM bandwidth per SOCKET</a:t>
            </a:r>
            <a:r>
              <a:rPr lang="en-US"/>
              <a:t> – or even per node.</a:t>
            </a:r>
          </a:p>
          <a:p>
            <a:pPr>
              <a:lnSpc>
                <a:spcPct val="80000"/>
              </a:lnSpc>
            </a:pPr>
            <a:r>
              <a:rPr lang="en-US"/>
              <a:t>As the number of cores per socket increases, the </a:t>
            </a:r>
            <a:r>
              <a:rPr lang="en-US" b="1" u="sng"/>
              <a:t>contention for RAM bandwidth increases</a:t>
            </a:r>
            <a:r>
              <a:rPr lang="en-US"/>
              <a:t> too.</a:t>
            </a:r>
          </a:p>
          <a:p>
            <a:pPr>
              <a:lnSpc>
                <a:spcPct val="80000"/>
              </a:lnSpc>
            </a:pPr>
            <a:r>
              <a:rPr lang="en-US"/>
              <a:t>At 2 or even 4 cores in a socket, this problem isn’t too bad. But at 16 or 32 or 80 cores, it’s </a:t>
            </a:r>
            <a:r>
              <a:rPr lang="en-US" b="1" u="sng"/>
              <a:t>a huge problem</a:t>
            </a:r>
            <a:r>
              <a:rPr lang="en-US"/>
              <a:t>.</a:t>
            </a:r>
          </a:p>
          <a:p>
            <a:pPr>
              <a:lnSpc>
                <a:spcPct val="70000"/>
              </a:lnSpc>
            </a:pPr>
            <a:r>
              <a:rPr lang="en-US"/>
              <a:t>So, applications that </a:t>
            </a:r>
            <a:r>
              <a:rPr lang="en-US" b="1" u="sng"/>
              <a:t>are cache optimized</a:t>
            </a:r>
            <a:r>
              <a:rPr lang="en-US"/>
              <a:t> will get </a:t>
            </a:r>
            <a:r>
              <a:rPr lang="en-US" b="1" u="sng"/>
              <a:t>big speedups</a:t>
            </a:r>
            <a:r>
              <a:rPr lang="en-US"/>
              <a:t>.</a:t>
            </a:r>
          </a:p>
          <a:p>
            <a:pPr>
              <a:lnSpc>
                <a:spcPct val="80000"/>
              </a:lnSpc>
            </a:pPr>
            <a:r>
              <a:rPr lang="en-US"/>
              <a:t>But, applications whose performance is </a:t>
            </a:r>
            <a:r>
              <a:rPr lang="en-US" b="1" u="sng"/>
              <a:t>limited by RAM bandwidth</a:t>
            </a:r>
            <a:r>
              <a:rPr lang="en-US"/>
              <a:t> are going to speed up only as fast as RAM bandwidth speeds up.</a:t>
            </a:r>
          </a:p>
          <a:p>
            <a:pPr>
              <a:lnSpc>
                <a:spcPct val="80000"/>
              </a:lnSpc>
            </a:pPr>
            <a:r>
              <a:rPr lang="en-US"/>
              <a:t>RAM bandwidth </a:t>
            </a:r>
            <a:r>
              <a:rPr lang="en-US" b="1" u="sng"/>
              <a:t>speeds up much slower</a:t>
            </a:r>
            <a:r>
              <a:rPr lang="en-US"/>
              <a:t> than CPU speeds up.</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0" name="Slide Number Placeholder 4"/>
          <p:cNvSpPr>
            <a:spLocks noGrp="1"/>
          </p:cNvSpPr>
          <p:nvPr>
            <p:ph type="sldNum" sz="quarter" idx="11"/>
          </p:nvPr>
        </p:nvSpPr>
        <p:spPr/>
        <p:txBody>
          <a:bodyPr/>
          <a:lstStyle/>
          <a:p>
            <a:fld id="{AB170910-E76B-475C-A64B-ACD416F86972}" type="slidenum">
              <a:rPr lang="en-US"/>
              <a:pPr/>
              <a:t>4</a:t>
            </a:fld>
            <a:endParaRPr lang="en-US"/>
          </a:p>
        </p:txBody>
      </p:sp>
      <p:grpSp>
        <p:nvGrpSpPr>
          <p:cNvPr id="2" name="Group 2"/>
          <p:cNvGrpSpPr>
            <a:grpSpLocks/>
          </p:cNvGrpSpPr>
          <p:nvPr/>
        </p:nvGrpSpPr>
        <p:grpSpPr bwMode="auto">
          <a:xfrm>
            <a:off x="1905000" y="4800600"/>
            <a:ext cx="2133600" cy="1143000"/>
            <a:chOff x="2112" y="1872"/>
            <a:chExt cx="1488" cy="960"/>
          </a:xfrm>
        </p:grpSpPr>
        <p:pic>
          <p:nvPicPr>
            <p:cNvPr id="936963" name="Picture 3" descr="aspsys_logo2"/>
            <p:cNvPicPr>
              <a:picLocks noChangeAspect="1" noChangeArrowheads="1"/>
            </p:cNvPicPr>
            <p:nvPr/>
          </p:nvPicPr>
          <p:blipFill>
            <a:blip r:embed="rId2" cstate="print"/>
            <a:srcRect/>
            <a:stretch>
              <a:fillRect/>
            </a:stretch>
          </p:blipFill>
          <p:spPr bwMode="auto">
            <a:xfrm>
              <a:off x="2268" y="1872"/>
              <a:ext cx="1224" cy="912"/>
            </a:xfrm>
            <a:prstGeom prst="rect">
              <a:avLst/>
            </a:prstGeom>
            <a:noFill/>
          </p:spPr>
        </p:pic>
        <p:sp>
          <p:nvSpPr>
            <p:cNvPr id="936964" name="Rectangle 4"/>
            <p:cNvSpPr>
              <a:spLocks noChangeArrowheads="1"/>
            </p:cNvSpPr>
            <p:nvPr/>
          </p:nvSpPr>
          <p:spPr bwMode="auto">
            <a:xfrm>
              <a:off x="2112" y="2496"/>
              <a:ext cx="1488" cy="33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936965" name="Rectangle 5"/>
          <p:cNvSpPr>
            <a:spLocks noGrp="1" noChangeArrowheads="1"/>
          </p:cNvSpPr>
          <p:nvPr>
            <p:ph type="body" idx="1"/>
          </p:nvPr>
        </p:nvSpPr>
        <p:spPr>
          <a:xfrm>
            <a:off x="533400" y="1371600"/>
            <a:ext cx="4227513" cy="4648200"/>
          </a:xfrm>
        </p:spPr>
        <p:txBody>
          <a:bodyPr/>
          <a:lstStyle/>
          <a:p>
            <a:pPr>
              <a:buFont typeface="Wingdings" pitchFamily="2" charset="2"/>
              <a:buNone/>
            </a:pPr>
            <a:r>
              <a:rPr lang="en-US" sz="2000"/>
              <a:t>10 racks @ 1000 lbs per rack</a:t>
            </a:r>
          </a:p>
          <a:p>
            <a:pPr>
              <a:buFont typeface="Wingdings" pitchFamily="2" charset="2"/>
              <a:buNone/>
            </a:pPr>
            <a:r>
              <a:rPr lang="en-US" sz="2000"/>
              <a:t>270 Pentium4 Xeon CPUs,                2.0 GHz, 512 KB L2 cache</a:t>
            </a:r>
          </a:p>
          <a:p>
            <a:pPr>
              <a:lnSpc>
                <a:spcPct val="80000"/>
              </a:lnSpc>
              <a:buFont typeface="Wingdings" pitchFamily="2" charset="2"/>
              <a:buNone/>
            </a:pPr>
            <a:r>
              <a:rPr lang="en-US" sz="2000"/>
              <a:t>270 GB RAM, 400 MHz FSB</a:t>
            </a:r>
          </a:p>
          <a:p>
            <a:pPr>
              <a:lnSpc>
                <a:spcPct val="80000"/>
              </a:lnSpc>
              <a:buFont typeface="Wingdings" pitchFamily="2" charset="2"/>
              <a:buNone/>
            </a:pPr>
            <a:r>
              <a:rPr lang="en-US" sz="2000"/>
              <a:t>8 TB disk</a:t>
            </a:r>
          </a:p>
          <a:p>
            <a:pPr>
              <a:lnSpc>
                <a:spcPct val="80000"/>
              </a:lnSpc>
              <a:buFont typeface="Wingdings" pitchFamily="2" charset="2"/>
              <a:buNone/>
            </a:pPr>
            <a:r>
              <a:rPr lang="en-US" sz="2000"/>
              <a:t>Myrinet2000 Interconnect</a:t>
            </a:r>
          </a:p>
          <a:p>
            <a:pPr>
              <a:lnSpc>
                <a:spcPct val="80000"/>
              </a:lnSpc>
              <a:buFont typeface="Wingdings" pitchFamily="2" charset="2"/>
              <a:buNone/>
            </a:pPr>
            <a:r>
              <a:rPr lang="en-US" sz="2000"/>
              <a:t>100 Mbps Ethernet Interconnect</a:t>
            </a:r>
          </a:p>
          <a:p>
            <a:pPr>
              <a:lnSpc>
                <a:spcPct val="80000"/>
              </a:lnSpc>
              <a:buFont typeface="Wingdings" pitchFamily="2" charset="2"/>
              <a:buNone/>
            </a:pPr>
            <a:r>
              <a:rPr lang="en-US" sz="2000"/>
              <a:t>OS: Red Hat Linux</a:t>
            </a:r>
          </a:p>
          <a:p>
            <a:pPr>
              <a:lnSpc>
                <a:spcPct val="70000"/>
              </a:lnSpc>
              <a:buFont typeface="Wingdings" pitchFamily="2" charset="2"/>
              <a:buNone/>
            </a:pPr>
            <a:r>
              <a:rPr lang="en-US" sz="2000"/>
              <a:t>Peak speed: 1.08 TFLOPs</a:t>
            </a:r>
          </a:p>
          <a:p>
            <a:pPr>
              <a:lnSpc>
                <a:spcPct val="70000"/>
              </a:lnSpc>
              <a:buFont typeface="Wingdings" pitchFamily="2" charset="2"/>
              <a:buNone/>
            </a:pPr>
            <a:r>
              <a:rPr lang="en-US" sz="2000"/>
              <a:t>  (1.08 trillion calculations per second)</a:t>
            </a:r>
          </a:p>
          <a:p>
            <a:pPr>
              <a:lnSpc>
                <a:spcPct val="70000"/>
              </a:lnSpc>
              <a:buFont typeface="Wingdings" pitchFamily="2" charset="2"/>
              <a:buNone/>
            </a:pPr>
            <a:r>
              <a:rPr lang="en-US" sz="2000"/>
              <a:t>One of the first Pentium4 clusters!</a:t>
            </a:r>
          </a:p>
        </p:txBody>
      </p:sp>
      <p:sp>
        <p:nvSpPr>
          <p:cNvPr id="936966" name="Rectangle 6"/>
          <p:cNvSpPr>
            <a:spLocks noGrp="1" noChangeArrowheads="1"/>
          </p:cNvSpPr>
          <p:nvPr>
            <p:ph type="title"/>
          </p:nvPr>
        </p:nvSpPr>
        <p:spPr/>
        <p:txBody>
          <a:bodyPr/>
          <a:lstStyle/>
          <a:p>
            <a:r>
              <a:rPr lang="en-US"/>
              <a:t>OU’s TeraFLOP Cluster, 2002</a:t>
            </a:r>
          </a:p>
        </p:txBody>
      </p:sp>
      <p:sp>
        <p:nvSpPr>
          <p:cNvPr id="936967" name="Text Box 7"/>
          <p:cNvSpPr txBox="1">
            <a:spLocks noChangeArrowheads="1"/>
          </p:cNvSpPr>
          <p:nvPr/>
        </p:nvSpPr>
        <p:spPr bwMode="auto">
          <a:xfrm>
            <a:off x="4648200" y="5676900"/>
            <a:ext cx="3652838" cy="457200"/>
          </a:xfrm>
          <a:prstGeom prst="rect">
            <a:avLst/>
          </a:prstGeom>
          <a:noFill/>
          <a:ln w="9525">
            <a:noFill/>
            <a:miter lim="800000"/>
            <a:headEnd/>
            <a:tailEnd/>
          </a:ln>
          <a:effectLst/>
        </p:spPr>
        <p:txBody>
          <a:bodyPr wrap="none">
            <a:spAutoFit/>
          </a:bodyPr>
          <a:lstStyle/>
          <a:p>
            <a:pPr>
              <a:spcBef>
                <a:spcPct val="50000"/>
              </a:spcBef>
            </a:pPr>
            <a:r>
              <a:rPr lang="en-US" sz="2400" b="1">
                <a:effectLst>
                  <a:outerShdw blurRad="38100" dist="38100" dir="2700000" algn="tl">
                    <a:srgbClr val="C0C0C0"/>
                  </a:outerShdw>
                </a:effectLst>
                <a:latin typeface="Courier New" pitchFamily="49" charset="0"/>
              </a:rPr>
              <a:t>boomer.oscer.ou.edu</a:t>
            </a:r>
          </a:p>
        </p:txBody>
      </p:sp>
      <p:pic>
        <p:nvPicPr>
          <p:cNvPr id="936968" name="Picture 8" descr="boomerback2"/>
          <p:cNvPicPr>
            <a:picLocks noChangeAspect="1" noChangeArrowheads="1"/>
          </p:cNvPicPr>
          <p:nvPr/>
        </p:nvPicPr>
        <p:blipFill>
          <a:blip r:embed="rId3" cstate="print"/>
          <a:srcRect/>
          <a:stretch>
            <a:fillRect/>
          </a:stretch>
        </p:blipFill>
        <p:spPr bwMode="auto">
          <a:xfrm>
            <a:off x="4800600" y="1295400"/>
            <a:ext cx="3357563" cy="44767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0C0028C4-6CE2-4E7D-9B62-190FD156B373}" type="slidenum">
              <a:rPr lang="en-US"/>
              <a:pPr/>
              <a:t>40</a:t>
            </a:fld>
            <a:endParaRPr lang="en-US"/>
          </a:p>
        </p:txBody>
      </p:sp>
      <p:sp>
        <p:nvSpPr>
          <p:cNvPr id="973826" name="Rectangle 2"/>
          <p:cNvSpPr>
            <a:spLocks noGrp="1" noChangeArrowheads="1"/>
          </p:cNvSpPr>
          <p:nvPr>
            <p:ph type="title"/>
          </p:nvPr>
        </p:nvSpPr>
        <p:spPr/>
        <p:txBody>
          <a:bodyPr/>
          <a:lstStyle/>
          <a:p>
            <a:r>
              <a:rPr lang="en-US" sz="3600"/>
              <a:t>The Challenge of Multicore: Network</a:t>
            </a:r>
          </a:p>
        </p:txBody>
      </p:sp>
      <p:sp>
        <p:nvSpPr>
          <p:cNvPr id="973827" name="Rectangle 3"/>
          <p:cNvSpPr>
            <a:spLocks noGrp="1" noChangeArrowheads="1"/>
          </p:cNvSpPr>
          <p:nvPr>
            <p:ph type="body" idx="1"/>
          </p:nvPr>
        </p:nvSpPr>
        <p:spPr>
          <a:xfrm>
            <a:off x="609600" y="1239838"/>
            <a:ext cx="8001000" cy="5257800"/>
          </a:xfrm>
        </p:spPr>
        <p:txBody>
          <a:bodyPr/>
          <a:lstStyle/>
          <a:p>
            <a:pPr>
              <a:lnSpc>
                <a:spcPct val="80000"/>
              </a:lnSpc>
            </a:pPr>
            <a:r>
              <a:rPr lang="en-US"/>
              <a:t>Each node has access to a certain number of network ports, at a </a:t>
            </a:r>
            <a:r>
              <a:rPr lang="en-US" b="1" u="sng"/>
              <a:t>fixed number of network ports per NODE</a:t>
            </a:r>
            <a:r>
              <a:rPr lang="en-US"/>
              <a:t>.</a:t>
            </a:r>
          </a:p>
          <a:p>
            <a:pPr>
              <a:lnSpc>
                <a:spcPct val="80000"/>
              </a:lnSpc>
            </a:pPr>
            <a:r>
              <a:rPr lang="en-US"/>
              <a:t>As the number of cores per node increases, the </a:t>
            </a:r>
            <a:r>
              <a:rPr lang="en-US" b="1" u="sng"/>
              <a:t>contention for network ports increases</a:t>
            </a:r>
            <a:r>
              <a:rPr lang="en-US"/>
              <a:t> too.</a:t>
            </a:r>
          </a:p>
          <a:p>
            <a:pPr>
              <a:lnSpc>
                <a:spcPct val="80000"/>
              </a:lnSpc>
            </a:pPr>
            <a:r>
              <a:rPr lang="en-US"/>
              <a:t>At 2 or 4 cores in a socket, this problem isn’t too bad. But at 16 or 32 or 80 cores, it’s </a:t>
            </a:r>
            <a:r>
              <a:rPr lang="en-US" b="1" u="sng"/>
              <a:t>a huge problem</a:t>
            </a:r>
            <a:r>
              <a:rPr lang="en-US"/>
              <a:t>.</a:t>
            </a:r>
          </a:p>
          <a:p>
            <a:pPr>
              <a:lnSpc>
                <a:spcPct val="70000"/>
              </a:lnSpc>
            </a:pPr>
            <a:r>
              <a:rPr lang="en-US"/>
              <a:t>So, applications that </a:t>
            </a:r>
            <a:r>
              <a:rPr lang="en-US" b="1" u="sng"/>
              <a:t>do minimal communication</a:t>
            </a:r>
            <a:r>
              <a:rPr lang="en-US"/>
              <a:t> will get </a:t>
            </a:r>
            <a:r>
              <a:rPr lang="en-US" b="1" u="sng"/>
              <a:t>big speedups</a:t>
            </a:r>
            <a:r>
              <a:rPr lang="en-US"/>
              <a:t>.</a:t>
            </a:r>
          </a:p>
          <a:p>
            <a:pPr>
              <a:lnSpc>
                <a:spcPct val="80000"/>
              </a:lnSpc>
            </a:pPr>
            <a:r>
              <a:rPr lang="en-US"/>
              <a:t>But, applications whose performance is </a:t>
            </a:r>
            <a:r>
              <a:rPr lang="en-US" b="1" u="sng"/>
              <a:t>limited by the number of MPI messages</a:t>
            </a:r>
            <a:r>
              <a:rPr lang="en-US"/>
              <a:t> are going to speed up very very little – and may even crash the node.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ctrTitle"/>
          </p:nvPr>
        </p:nvSpPr>
        <p:spPr/>
        <p:txBody>
          <a:bodyPr/>
          <a:lstStyle/>
          <a:p>
            <a:r>
              <a:rPr lang="en-US" sz="6000"/>
              <a:t>A Concrete Example:</a:t>
            </a:r>
            <a:br>
              <a:rPr lang="en-US" sz="6000"/>
            </a:br>
            <a:r>
              <a:rPr lang="en-US" sz="6000"/>
              <a:t>Weather Forecasting</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8E4731AF-8322-4AC7-B928-0D6E1017DE80}" type="slidenum">
              <a:rPr lang="en-US"/>
              <a:pPr/>
              <a:t>42</a:t>
            </a:fld>
            <a:endParaRPr lang="en-US"/>
          </a:p>
        </p:txBody>
      </p:sp>
      <p:pic>
        <p:nvPicPr>
          <p:cNvPr id="975874" name="Picture 2" descr="capsforecast"/>
          <p:cNvPicPr>
            <a:picLocks noChangeAspect="1" noChangeArrowheads="1"/>
          </p:cNvPicPr>
          <p:nvPr/>
        </p:nvPicPr>
        <p:blipFill>
          <a:blip r:embed="rId3" cstate="print"/>
          <a:srcRect/>
          <a:stretch>
            <a:fillRect/>
          </a:stretch>
        </p:blipFill>
        <p:spPr bwMode="auto">
          <a:xfrm>
            <a:off x="838200" y="1143000"/>
            <a:ext cx="7391400" cy="4868863"/>
          </a:xfrm>
          <a:prstGeom prst="rect">
            <a:avLst/>
          </a:prstGeom>
          <a:noFill/>
        </p:spPr>
      </p:pic>
      <p:sp>
        <p:nvSpPr>
          <p:cNvPr id="975875" name="Rectangle 3"/>
          <p:cNvSpPr>
            <a:spLocks noGrp="1" noChangeArrowheads="1"/>
          </p:cNvSpPr>
          <p:nvPr>
            <p:ph type="title"/>
          </p:nvPr>
        </p:nvSpPr>
        <p:spPr/>
        <p:txBody>
          <a:bodyPr/>
          <a:lstStyle/>
          <a:p>
            <a:r>
              <a:rPr lang="en-US" sz="3600"/>
              <a:t>Weather Forecasting</a:t>
            </a:r>
          </a:p>
        </p:txBody>
      </p:sp>
      <p:sp>
        <p:nvSpPr>
          <p:cNvPr id="975876" name="Text Box 4"/>
          <p:cNvSpPr txBox="1">
            <a:spLocks noChangeArrowheads="1"/>
          </p:cNvSpPr>
          <p:nvPr/>
        </p:nvSpPr>
        <p:spPr bwMode="auto">
          <a:xfrm>
            <a:off x="990600" y="5410200"/>
            <a:ext cx="6629400" cy="274638"/>
          </a:xfrm>
          <a:prstGeom prst="rect">
            <a:avLst/>
          </a:prstGeom>
          <a:noFill/>
          <a:ln w="9525">
            <a:noFill/>
            <a:miter lim="800000"/>
            <a:headEnd/>
            <a:tailEnd/>
          </a:ln>
          <a:effectLst/>
        </p:spPr>
        <p:txBody>
          <a:bodyPr>
            <a:spAutoFit/>
          </a:bodyPr>
          <a:lstStyle/>
          <a:p>
            <a:pPr>
              <a:spcBef>
                <a:spcPct val="50000"/>
              </a:spcBef>
            </a:pPr>
            <a:r>
              <a:rPr lang="en-US" sz="1200">
                <a:latin typeface="Courier New" pitchFamily="49" charset="0"/>
                <a:hlinkClick r:id="rId4"/>
              </a:rPr>
              <a:t>http://www.caps.ou.edu/wx/p/r/conus/fcst/</a:t>
            </a:r>
            <a:endParaRPr lang="en-US" sz="12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D99E7DF4-BC75-4D96-AF6A-D69B2CED83FA}" type="slidenum">
              <a:rPr lang="en-US"/>
              <a:pPr/>
              <a:t>43</a:t>
            </a:fld>
            <a:endParaRPr lang="en-US"/>
          </a:p>
        </p:txBody>
      </p:sp>
      <p:sp>
        <p:nvSpPr>
          <p:cNvPr id="976898" name="Rectangle 2"/>
          <p:cNvSpPr>
            <a:spLocks noGrp="1" noChangeArrowheads="1"/>
          </p:cNvSpPr>
          <p:nvPr>
            <p:ph type="title"/>
          </p:nvPr>
        </p:nvSpPr>
        <p:spPr/>
        <p:txBody>
          <a:bodyPr/>
          <a:lstStyle/>
          <a:p>
            <a:r>
              <a:rPr lang="en-US" sz="3600"/>
              <a:t>Weather Forecasting</a:t>
            </a:r>
          </a:p>
        </p:txBody>
      </p:sp>
      <p:sp>
        <p:nvSpPr>
          <p:cNvPr id="976899" name="Rectangle 3"/>
          <p:cNvSpPr>
            <a:spLocks noGrp="1" noChangeArrowheads="1"/>
          </p:cNvSpPr>
          <p:nvPr>
            <p:ph type="body" idx="1"/>
          </p:nvPr>
        </p:nvSpPr>
        <p:spPr/>
        <p:txBody>
          <a:bodyPr/>
          <a:lstStyle/>
          <a:p>
            <a:r>
              <a:rPr lang="en-US"/>
              <a:t>Weather forecasting is a </a:t>
            </a:r>
            <a:r>
              <a:rPr lang="en-US" b="1" u="sng"/>
              <a:t>transport</a:t>
            </a:r>
            <a:r>
              <a:rPr lang="en-US"/>
              <a:t> problem.</a:t>
            </a:r>
          </a:p>
          <a:p>
            <a:r>
              <a:rPr lang="en-US"/>
              <a:t>The goal is to predict future weather conditions by simulating the movement of fluids in Earth’s atmosphere.</a:t>
            </a:r>
          </a:p>
          <a:p>
            <a:r>
              <a:rPr lang="en-US"/>
              <a:t>The physics is the Navier-Stokes Equations.</a:t>
            </a:r>
          </a:p>
          <a:p>
            <a:r>
              <a:rPr lang="en-US"/>
              <a:t>The numerical method is Finite Difference.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64" name="Slide Number Placeholder 3"/>
          <p:cNvSpPr>
            <a:spLocks noGrp="1"/>
          </p:cNvSpPr>
          <p:nvPr>
            <p:ph type="sldNum" sz="quarter" idx="11"/>
          </p:nvPr>
        </p:nvSpPr>
        <p:spPr/>
        <p:txBody>
          <a:bodyPr/>
          <a:lstStyle/>
          <a:p>
            <a:fld id="{5EEB4A01-CBD9-40D6-B550-F2A582F0ED00}" type="slidenum">
              <a:rPr lang="en-US"/>
              <a:pPr/>
              <a:t>44</a:t>
            </a:fld>
            <a:endParaRPr lang="en-US"/>
          </a:p>
        </p:txBody>
      </p:sp>
      <p:grpSp>
        <p:nvGrpSpPr>
          <p:cNvPr id="2" name="Group 2"/>
          <p:cNvGrpSpPr>
            <a:grpSpLocks/>
          </p:cNvGrpSpPr>
          <p:nvPr/>
        </p:nvGrpSpPr>
        <p:grpSpPr bwMode="auto">
          <a:xfrm>
            <a:off x="2438400" y="1524000"/>
            <a:ext cx="4876800" cy="4267200"/>
            <a:chOff x="576" y="1056"/>
            <a:chExt cx="3072" cy="2688"/>
          </a:xfrm>
        </p:grpSpPr>
        <p:sp>
          <p:nvSpPr>
            <p:cNvPr id="977923" name="Rectangle 3"/>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7924" name="Line 4"/>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5" name="Line 5"/>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6" name="Line 6"/>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27" name="Line 7"/>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28" name="Line 8"/>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29" name="Line 9"/>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0" name="Line 10"/>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1" name="Line 11"/>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2" name="Line 12"/>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3" name="Line 13"/>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4" name="Line 14"/>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5" name="Line 15"/>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6" name="Line 16"/>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7" name="Line 17"/>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8" name="Line 18"/>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9" name="Line 19"/>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0" name="Line 20"/>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1" name="Line 21"/>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2" name="Line 22"/>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3" name="Line 23"/>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4" name="Line 24"/>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5" name="Line 25"/>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6" name="Line 26"/>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7" name="Line 27"/>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8" name="Line 28"/>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9" name="Line 29"/>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0" name="Line 30"/>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51" name="Line 31"/>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52" name="Line 32"/>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53" name="Line 33"/>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4" name="Line 34"/>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55" name="Line 35"/>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77956" name="Line 36"/>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77957" name="Line 37"/>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77958" name="Line 38"/>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77959" name="Line 39"/>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77960" name="Line 40"/>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77961" name="Line 41"/>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77962" name="Line 42"/>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77963" name="Line 43"/>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77964" name="Line 44"/>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77965" name="Line 45"/>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77966" name="Line 46"/>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77967" name="Line 47"/>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77968" name="Line 48"/>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77969" name="Line 49"/>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77970" name="Line 50"/>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77971" name="Line 51"/>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77972" name="Line 52"/>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77973" name="Line 53"/>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77974" name="Line 54"/>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77975" name="Line 55"/>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77976" name="Line 56"/>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77977" name="Line 57"/>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77978" name="Line 58"/>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77979" name="Line 59"/>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77980" name="Line 60"/>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77981" name="Line 61"/>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77982" name="Rectangle 62"/>
          <p:cNvSpPr>
            <a:spLocks noGrp="1" noChangeArrowheads="1"/>
          </p:cNvSpPr>
          <p:nvPr>
            <p:ph type="title"/>
          </p:nvPr>
        </p:nvSpPr>
        <p:spPr/>
        <p:txBody>
          <a:bodyPr/>
          <a:lstStyle/>
          <a:p>
            <a:r>
              <a:rPr lang="en-US"/>
              <a:t>Cartesian Mesh</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9556EF3A-6E86-41D8-B1B1-685EC18AE536}" type="slidenum">
              <a:rPr lang="en-US"/>
              <a:pPr/>
              <a:t>45</a:t>
            </a:fld>
            <a:endParaRPr lang="en-US"/>
          </a:p>
        </p:txBody>
      </p:sp>
      <p:sp>
        <p:nvSpPr>
          <p:cNvPr id="978946" name="Rectangle 2"/>
          <p:cNvSpPr>
            <a:spLocks noGrp="1" noChangeArrowheads="1"/>
          </p:cNvSpPr>
          <p:nvPr>
            <p:ph type="title"/>
          </p:nvPr>
        </p:nvSpPr>
        <p:spPr/>
        <p:txBody>
          <a:bodyPr/>
          <a:lstStyle/>
          <a:p>
            <a:r>
              <a:rPr lang="en-US" sz="3600"/>
              <a:t>Finite Difference</a:t>
            </a:r>
          </a:p>
        </p:txBody>
      </p:sp>
      <p:sp>
        <p:nvSpPr>
          <p:cNvPr id="978947" name="Rectangle 3"/>
          <p:cNvSpPr>
            <a:spLocks noGrp="1" noChangeArrowheads="1"/>
          </p:cNvSpPr>
          <p:nvPr>
            <p:ph type="body" idx="1"/>
          </p:nvPr>
        </p:nvSpPr>
        <p:spPr/>
        <p:txBody>
          <a:bodyPr/>
          <a:lstStyle/>
          <a:p>
            <a:pPr>
              <a:buFont typeface="Wingdings" pitchFamily="2" charset="2"/>
              <a:buNone/>
            </a:pPr>
            <a:r>
              <a:rPr lang="en-US" i="1"/>
              <a:t>unew</a:t>
            </a:r>
            <a:r>
              <a:rPr lang="en-US"/>
              <a:t>(</a:t>
            </a:r>
            <a:r>
              <a:rPr lang="en-US" i="1"/>
              <a:t>i</a:t>
            </a:r>
            <a:r>
              <a:rPr lang="en-US"/>
              <a:t>,</a:t>
            </a:r>
            <a:r>
              <a:rPr lang="en-US" i="1"/>
              <a:t>j</a:t>
            </a:r>
            <a:r>
              <a:rPr lang="en-US"/>
              <a:t>,</a:t>
            </a:r>
            <a:r>
              <a:rPr lang="en-US" i="1"/>
              <a:t>k</a:t>
            </a:r>
            <a:r>
              <a:rPr lang="en-US"/>
              <a:t>) = F(</a:t>
            </a:r>
            <a:r>
              <a:rPr lang="en-US" i="1"/>
              <a:t>uold</a:t>
            </a:r>
            <a:r>
              <a:rPr lang="en-US"/>
              <a:t>, </a:t>
            </a:r>
            <a:r>
              <a:rPr lang="en-US" i="1"/>
              <a:t>i</a:t>
            </a:r>
            <a:r>
              <a:rPr lang="en-US"/>
              <a:t>, </a:t>
            </a:r>
            <a:r>
              <a:rPr lang="en-US" i="1"/>
              <a:t>j</a:t>
            </a:r>
            <a:r>
              <a:rPr lang="en-US"/>
              <a:t>, </a:t>
            </a:r>
            <a:r>
              <a:rPr lang="en-US" i="1"/>
              <a:t>k</a:t>
            </a:r>
            <a:r>
              <a:rPr lang="en-US"/>
              <a:t>, </a:t>
            </a:r>
            <a:r>
              <a:rPr lang="el-GR">
                <a:cs typeface="Times New Roman" pitchFamily="18" charset="0"/>
              </a:rPr>
              <a:t>Δ</a:t>
            </a:r>
            <a:r>
              <a:rPr lang="en-US" i="1">
                <a:cs typeface="Times New Roman" pitchFamily="18" charset="0"/>
              </a:rPr>
              <a:t>t</a:t>
            </a:r>
            <a:r>
              <a:rPr lang="en-US">
                <a:cs typeface="Times New Roman" pitchFamily="18" charset="0"/>
              </a:rPr>
              <a:t>) =</a:t>
            </a:r>
          </a:p>
          <a:p>
            <a:pPr>
              <a:buFont typeface="Wingdings" pitchFamily="2" charset="2"/>
              <a:buNone/>
            </a:pPr>
            <a:r>
              <a:rPr lang="en-US">
                <a:cs typeface="Times New Roman" pitchFamily="18" charset="0"/>
              </a:rPr>
              <a:t>			 F(</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l-GR">
                <a:cs typeface="Times New Roman" pitchFamily="18" charset="0"/>
              </a:rPr>
              <a:t>Δ</a:t>
            </a:r>
            <a:r>
              <a:rPr lang="en-US" i="1">
                <a:cs typeface="Times New Roman" pitchFamily="18" charset="0"/>
              </a:rPr>
              <a:t>t)</a:t>
            </a:r>
            <a:endParaRPr lang="el-GR" i="1">
              <a:cs typeface="Times New Roman"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88" name="Slide Number Placeholder 3"/>
          <p:cNvSpPr>
            <a:spLocks noGrp="1"/>
          </p:cNvSpPr>
          <p:nvPr>
            <p:ph type="sldNum" sz="quarter" idx="11"/>
          </p:nvPr>
        </p:nvSpPr>
        <p:spPr/>
        <p:txBody>
          <a:bodyPr/>
          <a:lstStyle/>
          <a:p>
            <a:fld id="{966CCDB0-769A-4FED-9D99-ECA1E112327B}" type="slidenum">
              <a:rPr lang="en-US"/>
              <a:pPr/>
              <a:t>46</a:t>
            </a:fld>
            <a:endParaRPr lang="en-US"/>
          </a:p>
        </p:txBody>
      </p:sp>
      <p:sp>
        <p:nvSpPr>
          <p:cNvPr id="979970"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9971"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2"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3"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4"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5"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6"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7"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8"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9"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0"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1"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2"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3"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4"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5"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6"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7"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8"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9"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0"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1"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2"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3"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4"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5"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6"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7"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8"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9"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0"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1"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2"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0003"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0004"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0005"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0006"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0007"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0008"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0009"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0010"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0011"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0012"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0013"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0014"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0015"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0016"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0017"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0018"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0019"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0020"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0021"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0022"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0023"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0024"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0025"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0026"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0027"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0028"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0029" name="Rectangle 61"/>
          <p:cNvSpPr>
            <a:spLocks noGrp="1" noChangeArrowheads="1"/>
          </p:cNvSpPr>
          <p:nvPr>
            <p:ph type="title"/>
          </p:nvPr>
        </p:nvSpPr>
        <p:spPr/>
        <p:txBody>
          <a:bodyPr/>
          <a:lstStyle/>
          <a:p>
            <a:r>
              <a:rPr lang="en-US"/>
              <a:t>Ghost Boundary Zones</a:t>
            </a:r>
          </a:p>
        </p:txBody>
      </p:sp>
      <p:sp>
        <p:nvSpPr>
          <p:cNvPr id="980030" name="Rectangle 62"/>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0031" name="Line 63"/>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2" name="Line 64"/>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3" name="Line 65"/>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4" name="Line 66"/>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5" name="Line 67"/>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6" name="Line 68"/>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7" name="Line 69"/>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8" name="Line 70"/>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9" name="Line 71"/>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0" name="Line 72"/>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1" name="Line 73"/>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2" name="Line 74"/>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3" name="Line 75"/>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4" name="Line 76"/>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5" name="Line 77"/>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6" name="Line 78"/>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7" name="Line 79"/>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8" name="Line 80"/>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9" name="Line 81"/>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0" name="Line 82"/>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1" name="Line 83"/>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2" name="Line 84"/>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3" name="Line 85"/>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4" name="Line 86"/>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5" name="Line 87"/>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6" name="Line 88"/>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7" name="Line 89"/>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8" name="Line 90"/>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9" name="Line 91"/>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0" name="Line 92"/>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1" name="Line 93"/>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2" name="Line 94"/>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3" name="Line 95"/>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4" name="Line 96"/>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5" name="Line 97"/>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6" name="Line 98"/>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7" name="Line 99"/>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8" name="Line 100"/>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9" name="Line 101"/>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0" name="Line 102"/>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1" name="Line 103"/>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2" name="Line 104"/>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3" name="Line 105"/>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4" name="Line 106"/>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5" name="Line 107"/>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6" name="Line 108"/>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7" name="Line 109"/>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8" name="Line 110"/>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9" name="Line 111"/>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0" name="Line 112"/>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1" name="Line 113"/>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2" name="Line 114"/>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3" name="Line 115"/>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4" name="Line 116"/>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5" name="Line 117"/>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6" name="Line 118"/>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7" name="Line 119"/>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8" name="Line 120"/>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9" name="Line 121"/>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0" name="Line 122"/>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1" name="Line 123"/>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2" name="Line 124"/>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3" name="Line 125"/>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4" name="Line 126"/>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5" name="Line 127"/>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6" name="Line 128"/>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7" name="Line 129"/>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8" name="Line 130"/>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9" name="Line 131"/>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0" name="Line 132"/>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1" name="Line 133"/>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2" name="Line 134"/>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3" name="Line 135"/>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4" name="Line 136"/>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5" name="Line 137"/>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6" name="Line 138"/>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7" name="Line 139"/>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8" name="Line 140"/>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9" name="Line 141"/>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0" name="Line 142"/>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1" name="Line 143"/>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2" name="Line 144"/>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3" name="Line 145"/>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4" name="Line 146"/>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5" name="Line 147"/>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6" name="Line 148"/>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7" name="Line 149"/>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8" name="Line 150"/>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9" name="Line 151"/>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0" name="Line 152"/>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1" name="Line 153"/>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2" name="Line 154"/>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3" name="Line 155"/>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4" name="Line 156"/>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5" name="Line 157"/>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6" name="Line 158"/>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7" name="Line 159"/>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8" name="Line 160"/>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9" name="Line 161"/>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0" name="Line 162"/>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1" name="Line 163"/>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2" name="Line 164"/>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3" name="Line 165"/>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4" name="Line 166"/>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5" name="Line 167"/>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6" name="Line 168"/>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7" name="Line 169"/>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8" name="Line 170"/>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9" name="Line 171"/>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0" name="Line 172"/>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1" name="Line 173"/>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2" name="Line 174"/>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3" name="Line 175"/>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4" name="Line 176"/>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5" name="Line 177"/>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6" name="Line 178"/>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7" name="Line 179"/>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8" name="Line 180"/>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9" name="Line 181"/>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0" name="Line 182"/>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1" name="Line 183"/>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2" name="Line 184"/>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3" name="Line 185"/>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4" name="Line 186"/>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ctrTitle"/>
          </p:nvPr>
        </p:nvSpPr>
        <p:spPr>
          <a:xfrm>
            <a:off x="990600" y="533400"/>
            <a:ext cx="7772400" cy="2667000"/>
          </a:xfrm>
        </p:spPr>
        <p:txBody>
          <a:bodyPr/>
          <a:lstStyle/>
          <a:p>
            <a:r>
              <a:rPr lang="en-US" sz="5400"/>
              <a:t>Software Strategies</a:t>
            </a:r>
            <a:br>
              <a:rPr lang="en-US" sz="5400"/>
            </a:br>
            <a:r>
              <a:rPr lang="en-US" sz="5400"/>
              <a:t>for Weather Forecasting</a:t>
            </a:r>
            <a:br>
              <a:rPr lang="en-US" sz="5400"/>
            </a:br>
            <a:r>
              <a:rPr lang="en-US" sz="5400"/>
              <a:t>on Multicore/Many-core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1BF46C4-F49E-4584-ACFE-C71A10A1BB9F}" type="slidenum">
              <a:rPr lang="en-US"/>
              <a:pPr/>
              <a:t>48</a:t>
            </a:fld>
            <a:endParaRPr lang="en-US"/>
          </a:p>
        </p:txBody>
      </p:sp>
      <p:sp>
        <p:nvSpPr>
          <p:cNvPr id="982018" name="Rectangle 2"/>
          <p:cNvSpPr>
            <a:spLocks noGrp="1" noChangeArrowheads="1"/>
          </p:cNvSpPr>
          <p:nvPr>
            <p:ph type="title"/>
          </p:nvPr>
        </p:nvSpPr>
        <p:spPr/>
        <p:txBody>
          <a:bodyPr/>
          <a:lstStyle/>
          <a:p>
            <a:r>
              <a:rPr lang="en-US" sz="3600"/>
              <a:t>Tiling NOT Good for Weather Codes</a:t>
            </a:r>
          </a:p>
        </p:txBody>
      </p:sp>
      <p:sp>
        <p:nvSpPr>
          <p:cNvPr id="982019" name="Rectangle 3"/>
          <p:cNvSpPr>
            <a:spLocks noGrp="1" noChangeArrowheads="1"/>
          </p:cNvSpPr>
          <p:nvPr>
            <p:ph type="body" idx="1"/>
          </p:nvPr>
        </p:nvSpPr>
        <p:spPr>
          <a:xfrm>
            <a:off x="609600" y="1371600"/>
            <a:ext cx="8001000" cy="5105400"/>
          </a:xfrm>
        </p:spPr>
        <p:txBody>
          <a:bodyPr/>
          <a:lstStyle/>
          <a:p>
            <a:pPr>
              <a:lnSpc>
                <a:spcPct val="90000"/>
              </a:lnSpc>
            </a:pPr>
            <a:r>
              <a:rPr lang="en-US"/>
              <a:t>Weather codes typically have on the order of 150 3D arrays used in each timestep (some transferred multiple times in the same timestep, but let’s ignore that for simplicity).</a:t>
            </a:r>
          </a:p>
          <a:p>
            <a:pPr>
              <a:lnSpc>
                <a:spcPct val="90000"/>
              </a:lnSpc>
            </a:pPr>
            <a:r>
              <a:rPr lang="en-US"/>
              <a:t>These arrays typically are single precision (4 bytes per floating point value).</a:t>
            </a:r>
          </a:p>
          <a:p>
            <a:pPr>
              <a:lnSpc>
                <a:spcPct val="90000"/>
              </a:lnSpc>
            </a:pPr>
            <a:r>
              <a:rPr lang="en-US"/>
              <a:t>So, a typical weather code uses about 600 bytes per mesh zone per timestep.</a:t>
            </a:r>
          </a:p>
          <a:p>
            <a:pPr>
              <a:lnSpc>
                <a:spcPct val="90000"/>
              </a:lnSpc>
            </a:pPr>
            <a:r>
              <a:rPr lang="en-US"/>
              <a:t>Weather codes typically do 5,000 to 10,000 calculations per mesh zone per timestep.</a:t>
            </a:r>
          </a:p>
          <a:p>
            <a:pPr>
              <a:lnSpc>
                <a:spcPct val="80000"/>
              </a:lnSpc>
            </a:pPr>
            <a:r>
              <a:rPr lang="en-US"/>
              <a:t>So, the ratio of calculations to data is less than 20 to 1 – much less than the 73 to 1 needed (on  mid-2008 hardware).</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49E2F87-3335-4EA8-8E25-4D667E452A24}" type="slidenum">
              <a:rPr lang="en-US"/>
              <a:pPr/>
              <a:t>49</a:t>
            </a:fld>
            <a:endParaRPr lang="en-US"/>
          </a:p>
        </p:txBody>
      </p:sp>
      <p:sp>
        <p:nvSpPr>
          <p:cNvPr id="983042" name="Rectangle 2"/>
          <p:cNvSpPr>
            <a:spLocks noGrp="1" noChangeArrowheads="1"/>
          </p:cNvSpPr>
          <p:nvPr>
            <p:ph type="title"/>
          </p:nvPr>
        </p:nvSpPr>
        <p:spPr/>
        <p:txBody>
          <a:bodyPr/>
          <a:lstStyle/>
          <a:p>
            <a:r>
              <a:rPr lang="en-US" sz="3600"/>
              <a:t>Weather Forecasting and Cache</a:t>
            </a:r>
          </a:p>
        </p:txBody>
      </p:sp>
      <p:sp>
        <p:nvSpPr>
          <p:cNvPr id="983043" name="Rectangle 3"/>
          <p:cNvSpPr>
            <a:spLocks noGrp="1" noChangeArrowheads="1"/>
          </p:cNvSpPr>
          <p:nvPr>
            <p:ph type="body" idx="1"/>
          </p:nvPr>
        </p:nvSpPr>
        <p:spPr/>
        <p:txBody>
          <a:bodyPr/>
          <a:lstStyle/>
          <a:p>
            <a:pPr>
              <a:lnSpc>
                <a:spcPct val="90000"/>
              </a:lnSpc>
            </a:pPr>
            <a:r>
              <a:rPr lang="en-US"/>
              <a:t>On current weather codes, data decomposition is per process. That is, each process gets one subdomain.</a:t>
            </a:r>
          </a:p>
          <a:p>
            <a:pPr>
              <a:lnSpc>
                <a:spcPct val="90000"/>
              </a:lnSpc>
            </a:pPr>
            <a:r>
              <a:rPr lang="en-US"/>
              <a:t>As CPUs speed up and RAM sizes grow, the size of each processor’s subdomain grows too.</a:t>
            </a:r>
          </a:p>
          <a:p>
            <a:pPr>
              <a:lnSpc>
                <a:spcPct val="90000"/>
              </a:lnSpc>
            </a:pPr>
            <a:r>
              <a:rPr lang="en-US"/>
              <a:t>However, given RAM bandwidth limitations, this means that performance can only grow with RAM speed – which increases slower than CPU speed.</a:t>
            </a:r>
          </a:p>
          <a:p>
            <a:pPr>
              <a:lnSpc>
                <a:spcPct val="90000"/>
              </a:lnSpc>
            </a:pPr>
            <a:r>
              <a:rPr lang="en-US"/>
              <a:t>If the codes were optimized for cache, would they speed up more?</a:t>
            </a:r>
          </a:p>
          <a:p>
            <a:pPr>
              <a:lnSpc>
                <a:spcPct val="90000"/>
              </a:lnSpc>
            </a:pPr>
            <a:r>
              <a:rPr lang="en-US"/>
              <a:t>First: How to optimize for cache?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8" name="Slide Number Placeholder 3"/>
          <p:cNvSpPr>
            <a:spLocks noGrp="1"/>
          </p:cNvSpPr>
          <p:nvPr>
            <p:ph type="sldNum" sz="quarter" idx="11"/>
          </p:nvPr>
        </p:nvSpPr>
        <p:spPr/>
        <p:txBody>
          <a:bodyPr/>
          <a:lstStyle/>
          <a:p>
            <a:fld id="{67EA0920-429B-43A6-89DD-50961E8AC712}" type="slidenum">
              <a:rPr lang="en-US"/>
              <a:pPr/>
              <a:t>5</a:t>
            </a:fld>
            <a:endParaRPr lang="en-US"/>
          </a:p>
        </p:txBody>
      </p:sp>
      <p:sp>
        <p:nvSpPr>
          <p:cNvPr id="937986" name="Rectangle 2"/>
          <p:cNvSpPr>
            <a:spLocks noGrp="1" noChangeArrowheads="1"/>
          </p:cNvSpPr>
          <p:nvPr>
            <p:ph type="title"/>
          </p:nvPr>
        </p:nvSpPr>
        <p:spPr/>
        <p:txBody>
          <a:bodyPr/>
          <a:lstStyle/>
          <a:p>
            <a:r>
              <a:rPr lang="en-US" sz="3600" dirty="0" err="1"/>
              <a:t>TeraFLOP</a:t>
            </a:r>
            <a:r>
              <a:rPr lang="en-US" sz="3600" dirty="0"/>
              <a:t>, Prototype </a:t>
            </a:r>
            <a:r>
              <a:rPr lang="en-US" sz="3600" dirty="0" smtClean="0"/>
              <a:t>2006</a:t>
            </a:r>
            <a:endParaRPr lang="en-US" sz="3600" dirty="0"/>
          </a:p>
        </p:txBody>
      </p:sp>
      <p:pic>
        <p:nvPicPr>
          <p:cNvPr id="937987" name="Picture 3" descr="intel_80core_ceo_550x367"/>
          <p:cNvPicPr>
            <a:picLocks noChangeAspect="1" noChangeArrowheads="1"/>
          </p:cNvPicPr>
          <p:nvPr/>
        </p:nvPicPr>
        <p:blipFill>
          <a:blip r:embed="rId3" cstate="print"/>
          <a:srcRect/>
          <a:stretch>
            <a:fillRect/>
          </a:stretch>
        </p:blipFill>
        <p:spPr bwMode="auto">
          <a:xfrm>
            <a:off x="838200" y="1371600"/>
            <a:ext cx="3810000" cy="2541588"/>
          </a:xfrm>
          <a:prstGeom prst="rect">
            <a:avLst/>
          </a:prstGeom>
          <a:noFill/>
        </p:spPr>
      </p:pic>
      <p:pic>
        <p:nvPicPr>
          <p:cNvPr id="937988" name="Picture 4" descr="intel_80core_slide_550x367"/>
          <p:cNvPicPr>
            <a:picLocks noChangeAspect="1" noChangeArrowheads="1"/>
          </p:cNvPicPr>
          <p:nvPr/>
        </p:nvPicPr>
        <p:blipFill>
          <a:blip r:embed="rId4" cstate="print"/>
          <a:srcRect/>
          <a:stretch>
            <a:fillRect/>
          </a:stretch>
        </p:blipFill>
        <p:spPr bwMode="auto">
          <a:xfrm>
            <a:off x="4724400" y="2971800"/>
            <a:ext cx="4038600" cy="2695575"/>
          </a:xfrm>
          <a:prstGeom prst="rect">
            <a:avLst/>
          </a:prstGeom>
          <a:noFill/>
        </p:spPr>
      </p:pic>
      <p:sp>
        <p:nvSpPr>
          <p:cNvPr id="937989" name="Text Box 5"/>
          <p:cNvSpPr txBox="1">
            <a:spLocks noChangeArrowheads="1"/>
          </p:cNvSpPr>
          <p:nvPr/>
        </p:nvSpPr>
        <p:spPr bwMode="auto">
          <a:xfrm>
            <a:off x="4572000" y="5638800"/>
            <a:ext cx="4267200" cy="274638"/>
          </a:xfrm>
          <a:prstGeom prst="rect">
            <a:avLst/>
          </a:prstGeom>
          <a:noFill/>
          <a:ln w="9525">
            <a:noFill/>
            <a:miter lim="800000"/>
            <a:headEnd/>
            <a:tailEnd/>
          </a:ln>
          <a:effectLst/>
        </p:spPr>
        <p:txBody>
          <a:bodyPr>
            <a:spAutoFit/>
          </a:bodyPr>
          <a:lstStyle/>
          <a:p>
            <a:pPr>
              <a:spcBef>
                <a:spcPct val="50000"/>
              </a:spcBef>
            </a:pPr>
            <a:r>
              <a:rPr lang="en-US" sz="1200">
                <a:latin typeface="Courier New" pitchFamily="49" charset="0"/>
                <a:hlinkClick r:id="rId5"/>
              </a:rPr>
              <a:t>http://news.com.com/2300-1006_3-6119652.html</a:t>
            </a:r>
            <a:endParaRPr lang="en-US" sz="1200">
              <a:latin typeface="Courier New" pitchFamily="49" charset="0"/>
            </a:endParaRPr>
          </a:p>
        </p:txBody>
      </p:sp>
      <p:sp>
        <p:nvSpPr>
          <p:cNvPr id="937990" name="Text Box 6"/>
          <p:cNvSpPr txBox="1">
            <a:spLocks noChangeArrowheads="1"/>
          </p:cNvSpPr>
          <p:nvPr/>
        </p:nvSpPr>
        <p:spPr bwMode="auto">
          <a:xfrm>
            <a:off x="304800" y="4267200"/>
            <a:ext cx="4267200" cy="519113"/>
          </a:xfrm>
          <a:prstGeom prst="rect">
            <a:avLst/>
          </a:prstGeom>
          <a:noFill/>
          <a:ln w="9525">
            <a:noFill/>
            <a:miter lim="800000"/>
            <a:headEnd/>
            <a:tailEnd/>
          </a:ln>
          <a:effectLst/>
        </p:spPr>
        <p:txBody>
          <a:bodyPr>
            <a:spAutoFit/>
          </a:bodyPr>
          <a:lstStyle/>
          <a:p>
            <a:pPr>
              <a:spcBef>
                <a:spcPct val="50000"/>
              </a:spcBef>
            </a:pPr>
            <a:r>
              <a:rPr lang="en-US" sz="2800" b="1" dirty="0" smtClean="0"/>
              <a:t>4 </a:t>
            </a:r>
            <a:r>
              <a:rPr lang="en-US" sz="2800" b="1" dirty="0"/>
              <a:t>years from room to chip!</a:t>
            </a:r>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CFD5E4AC-0456-4B17-8BDF-B57673F6B39B}" type="slidenum">
              <a:rPr lang="en-US"/>
              <a:pPr/>
              <a:t>50</a:t>
            </a:fld>
            <a:endParaRPr lang="en-US"/>
          </a:p>
        </p:txBody>
      </p:sp>
      <p:sp>
        <p:nvSpPr>
          <p:cNvPr id="984066" name="Rectangle 2"/>
          <p:cNvSpPr>
            <a:spLocks noGrp="1" noChangeArrowheads="1"/>
          </p:cNvSpPr>
          <p:nvPr>
            <p:ph type="title"/>
          </p:nvPr>
        </p:nvSpPr>
        <p:spPr/>
        <p:txBody>
          <a:bodyPr/>
          <a:lstStyle/>
          <a:p>
            <a:r>
              <a:rPr lang="en-US" sz="3600"/>
              <a:t>How to Get Good Cache Reuse?</a:t>
            </a:r>
          </a:p>
        </p:txBody>
      </p:sp>
      <p:sp>
        <p:nvSpPr>
          <p:cNvPr id="984067" name="Rectangle 3"/>
          <p:cNvSpPr>
            <a:spLocks noGrp="1" noChangeArrowheads="1"/>
          </p:cNvSpPr>
          <p:nvPr>
            <p:ph type="body" idx="1"/>
          </p:nvPr>
        </p:nvSpPr>
        <p:spPr>
          <a:xfrm>
            <a:off x="609600" y="1371600"/>
            <a:ext cx="7924800" cy="4876800"/>
          </a:xfrm>
        </p:spPr>
        <p:txBody>
          <a:bodyPr/>
          <a:lstStyle/>
          <a:p>
            <a:pPr marL="533400" indent="-533400">
              <a:lnSpc>
                <a:spcPct val="80000"/>
              </a:lnSpc>
            </a:pPr>
            <a:r>
              <a:rPr lang="en-US"/>
              <a:t>Multiple independent subdomains per processor.</a:t>
            </a:r>
          </a:p>
          <a:p>
            <a:pPr marL="533400" indent="-533400">
              <a:lnSpc>
                <a:spcPct val="80000"/>
              </a:lnSpc>
            </a:pPr>
            <a:r>
              <a:rPr lang="en-US"/>
              <a:t>Each subdomain fits entirely in L2 cache.</a:t>
            </a:r>
          </a:p>
          <a:p>
            <a:pPr marL="533400" indent="-533400">
              <a:lnSpc>
                <a:spcPct val="90000"/>
              </a:lnSpc>
            </a:pPr>
            <a:r>
              <a:rPr lang="en-US"/>
              <a:t>Each subdomain’s page table entries fit entirely in the TLB.</a:t>
            </a:r>
          </a:p>
          <a:p>
            <a:pPr marL="533400" indent="-533400">
              <a:lnSpc>
                <a:spcPct val="90000"/>
              </a:lnSpc>
            </a:pPr>
            <a:r>
              <a:rPr lang="en-US"/>
              <a:t>Expanded ghost zone stencil allows multiple timesteps before communicating with neighboring subdomains.</a:t>
            </a:r>
          </a:p>
          <a:p>
            <a:pPr marL="533400" indent="-533400">
              <a:lnSpc>
                <a:spcPct val="80000"/>
              </a:lnSpc>
            </a:pPr>
            <a:r>
              <a:rPr lang="en-US"/>
              <a:t>Parallelize along the Z-axis as well as X and Y.</a:t>
            </a:r>
          </a:p>
          <a:p>
            <a:pPr marL="533400" indent="-533400">
              <a:lnSpc>
                <a:spcPct val="80000"/>
              </a:lnSpc>
            </a:pPr>
            <a:r>
              <a:rPr lang="en-US"/>
              <a:t>Use higher order numerical schemes.</a:t>
            </a:r>
          </a:p>
          <a:p>
            <a:pPr marL="533400" indent="-533400">
              <a:lnSpc>
                <a:spcPct val="80000"/>
              </a:lnSpc>
            </a:pPr>
            <a:r>
              <a:rPr lang="en-US"/>
              <a:t>Reduce the memory footprint as much as possible.</a:t>
            </a:r>
          </a:p>
          <a:p>
            <a:pPr marL="533400" indent="-533400">
              <a:lnSpc>
                <a:spcPct val="80000"/>
              </a:lnSpc>
              <a:buFont typeface="Wingdings" pitchFamily="2" charset="2"/>
              <a:buNone/>
            </a:pPr>
            <a:r>
              <a:rPr lang="en-US"/>
              <a:t>Coincidentally, this also reduces communication cost.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7E85CD11-8BA8-4BBD-84D8-31CEBE739A8E}" type="slidenum">
              <a:rPr lang="en-US"/>
              <a:pPr/>
              <a:t>51</a:t>
            </a:fld>
            <a:endParaRPr lang="en-US"/>
          </a:p>
        </p:txBody>
      </p:sp>
      <p:sp>
        <p:nvSpPr>
          <p:cNvPr id="985090" name="Rectangle 2"/>
          <p:cNvSpPr>
            <a:spLocks noGrp="1" noChangeArrowheads="1"/>
          </p:cNvSpPr>
          <p:nvPr>
            <p:ph type="title"/>
          </p:nvPr>
        </p:nvSpPr>
        <p:spPr/>
        <p:txBody>
          <a:bodyPr/>
          <a:lstStyle/>
          <a:p>
            <a:r>
              <a:rPr lang="en-US" sz="3600"/>
              <a:t>Cache Optimization Strategy: Tiling?</a:t>
            </a:r>
          </a:p>
        </p:txBody>
      </p:sp>
      <p:sp>
        <p:nvSpPr>
          <p:cNvPr id="985091" name="Rectangle 3"/>
          <p:cNvSpPr>
            <a:spLocks noGrp="1" noChangeArrowheads="1"/>
          </p:cNvSpPr>
          <p:nvPr>
            <p:ph type="body" idx="1"/>
          </p:nvPr>
        </p:nvSpPr>
        <p:spPr/>
        <p:txBody>
          <a:bodyPr/>
          <a:lstStyle/>
          <a:p>
            <a:pPr>
              <a:buFont typeface="Wingdings" pitchFamily="2" charset="2"/>
              <a:buNone/>
            </a:pPr>
            <a:r>
              <a:rPr lang="en-US"/>
              <a:t>Would tiling work as a cache optimization strategy for weather forecasting codes?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214" name="Slide Number Placeholder 3"/>
          <p:cNvSpPr>
            <a:spLocks noGrp="1"/>
          </p:cNvSpPr>
          <p:nvPr>
            <p:ph type="sldNum" sz="quarter" idx="11"/>
          </p:nvPr>
        </p:nvSpPr>
        <p:spPr/>
        <p:txBody>
          <a:bodyPr/>
          <a:lstStyle/>
          <a:p>
            <a:fld id="{4C495F04-D3BB-4A5C-9364-68B78F7B5F27}" type="slidenum">
              <a:rPr lang="en-US"/>
              <a:pPr/>
              <a:t>52</a:t>
            </a:fld>
            <a:endParaRPr lang="en-US"/>
          </a:p>
        </p:txBody>
      </p:sp>
      <p:sp>
        <p:nvSpPr>
          <p:cNvPr id="986114"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86115"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6"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7"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8"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9"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0"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1"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2"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3"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4"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5"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6"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7"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8"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9"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0"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1"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2"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3"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4"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5"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6"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7"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8"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9"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0"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1"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2"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3"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4"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5"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6"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6147"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6148"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6149"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6150"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6151"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6152"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6153"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6154"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6155"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6156"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6157"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6158"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6159"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6160"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6161"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6162"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6163"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6164"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6165"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6166"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6167"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6168"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6169"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6170"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6171"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6172"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6173" name="Rectangle 61"/>
          <p:cNvSpPr>
            <a:spLocks noChangeArrowheads="1"/>
          </p:cNvSpPr>
          <p:nvPr/>
        </p:nvSpPr>
        <p:spPr bwMode="auto">
          <a:xfrm>
            <a:off x="24384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4" name="Rectangle 62"/>
          <p:cNvSpPr>
            <a:spLocks noChangeArrowheads="1"/>
          </p:cNvSpPr>
          <p:nvPr/>
        </p:nvSpPr>
        <p:spPr bwMode="auto">
          <a:xfrm>
            <a:off x="36576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5" name="Rectangle 63"/>
          <p:cNvSpPr>
            <a:spLocks noChangeArrowheads="1"/>
          </p:cNvSpPr>
          <p:nvPr/>
        </p:nvSpPr>
        <p:spPr bwMode="auto">
          <a:xfrm>
            <a:off x="48768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6" name="Rectangle 64"/>
          <p:cNvSpPr>
            <a:spLocks noChangeArrowheads="1"/>
          </p:cNvSpPr>
          <p:nvPr/>
        </p:nvSpPr>
        <p:spPr bwMode="auto">
          <a:xfrm>
            <a:off x="60960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7" name="Rectangle 65"/>
          <p:cNvSpPr>
            <a:spLocks noChangeArrowheads="1"/>
          </p:cNvSpPr>
          <p:nvPr/>
        </p:nvSpPr>
        <p:spPr bwMode="auto">
          <a:xfrm>
            <a:off x="24384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8" name="Rectangle 66"/>
          <p:cNvSpPr>
            <a:spLocks noChangeArrowheads="1"/>
          </p:cNvSpPr>
          <p:nvPr/>
        </p:nvSpPr>
        <p:spPr bwMode="auto">
          <a:xfrm>
            <a:off x="36576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9" name="Rectangle 67"/>
          <p:cNvSpPr>
            <a:spLocks noChangeArrowheads="1"/>
          </p:cNvSpPr>
          <p:nvPr/>
        </p:nvSpPr>
        <p:spPr bwMode="auto">
          <a:xfrm>
            <a:off x="48768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0" name="Rectangle 68"/>
          <p:cNvSpPr>
            <a:spLocks noChangeArrowheads="1"/>
          </p:cNvSpPr>
          <p:nvPr/>
        </p:nvSpPr>
        <p:spPr bwMode="auto">
          <a:xfrm>
            <a:off x="60960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1" name="Rectangle 69"/>
          <p:cNvSpPr>
            <a:spLocks noChangeArrowheads="1"/>
          </p:cNvSpPr>
          <p:nvPr/>
        </p:nvSpPr>
        <p:spPr bwMode="auto">
          <a:xfrm>
            <a:off x="36576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2" name="Rectangle 70"/>
          <p:cNvSpPr>
            <a:spLocks noChangeArrowheads="1"/>
          </p:cNvSpPr>
          <p:nvPr/>
        </p:nvSpPr>
        <p:spPr bwMode="auto">
          <a:xfrm>
            <a:off x="24384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3" name="Rectangle 71"/>
          <p:cNvSpPr>
            <a:spLocks noChangeArrowheads="1"/>
          </p:cNvSpPr>
          <p:nvPr/>
        </p:nvSpPr>
        <p:spPr bwMode="auto">
          <a:xfrm>
            <a:off x="48768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4" name="Rectangle 72"/>
          <p:cNvSpPr>
            <a:spLocks noChangeArrowheads="1"/>
          </p:cNvSpPr>
          <p:nvPr/>
        </p:nvSpPr>
        <p:spPr bwMode="auto">
          <a:xfrm>
            <a:off x="60960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5" name="Rectangle 73"/>
          <p:cNvSpPr>
            <a:spLocks noChangeArrowheads="1"/>
          </p:cNvSpPr>
          <p:nvPr/>
        </p:nvSpPr>
        <p:spPr bwMode="auto">
          <a:xfrm>
            <a:off x="24384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6" name="Rectangle 74"/>
          <p:cNvSpPr>
            <a:spLocks noChangeArrowheads="1"/>
          </p:cNvSpPr>
          <p:nvPr/>
        </p:nvSpPr>
        <p:spPr bwMode="auto">
          <a:xfrm>
            <a:off x="48768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7" name="Rectangle 75"/>
          <p:cNvSpPr>
            <a:spLocks noChangeArrowheads="1"/>
          </p:cNvSpPr>
          <p:nvPr/>
        </p:nvSpPr>
        <p:spPr bwMode="auto">
          <a:xfrm>
            <a:off x="60960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8" name="Rectangle 76"/>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9" name="Rectangle 77"/>
          <p:cNvSpPr>
            <a:spLocks noGrp="1" noChangeArrowheads="1"/>
          </p:cNvSpPr>
          <p:nvPr>
            <p:ph type="title"/>
          </p:nvPr>
        </p:nvSpPr>
        <p:spPr/>
        <p:txBody>
          <a:bodyPr/>
          <a:lstStyle/>
          <a:p>
            <a:r>
              <a:rPr lang="en-US"/>
              <a:t>Multiple Subdomains Per Core</a:t>
            </a:r>
          </a:p>
        </p:txBody>
      </p:sp>
      <p:sp>
        <p:nvSpPr>
          <p:cNvPr id="986190" name="Rectangle 78"/>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91" name="Rectangle 79"/>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6192" name="Line 80"/>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3" name="Line 81"/>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4" name="Line 82"/>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5" name="Line 83"/>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6" name="Line 84"/>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7" name="Line 85"/>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8" name="Line 86"/>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9" name="Line 87"/>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0" name="Line 88"/>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1" name="Line 89"/>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2" name="Line 90"/>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3" name="Line 91"/>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4" name="Line 92"/>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5" name="Line 93"/>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6" name="Line 94"/>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7" name="Line 95"/>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8" name="Line 96"/>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9" name="Line 97"/>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0" name="Line 98"/>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1" name="Line 99"/>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2" name="Line 100"/>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3" name="Line 101"/>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4" name="Line 102"/>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5" name="Line 103"/>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6" name="Line 104"/>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7" name="Line 105"/>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8" name="Line 106"/>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9" name="Line 107"/>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0" name="Line 108"/>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1" name="Line 109"/>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2" name="Line 110"/>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3" name="Line 111"/>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4" name="Line 112"/>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5" name="Line 113"/>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6" name="Line 114"/>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7" name="Line 115"/>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8" name="Line 116"/>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9" name="Line 117"/>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0" name="Line 118"/>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1" name="Line 119"/>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2" name="Line 120"/>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3" name="Line 121"/>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4" name="Line 122"/>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5" name="Line 123"/>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6" name="Line 124"/>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7" name="Line 125"/>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8" name="Line 126"/>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9" name="Line 127"/>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0" name="Line 128"/>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1" name="Line 129"/>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2" name="Line 130"/>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3" name="Line 131"/>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4" name="Line 132"/>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5" name="Line 133"/>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6" name="Line 134"/>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7" name="Line 135"/>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8" name="Line 136"/>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9" name="Line 137"/>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0" name="Line 138"/>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1" name="Line 139"/>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2" name="Line 140"/>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3" name="Line 141"/>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4" name="Line 142"/>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5" name="Line 143"/>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6" name="Line 144"/>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7" name="Line 145"/>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8" name="Line 146"/>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9" name="Line 147"/>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60" name="Line 148"/>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1" name="Line 149"/>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2" name="Line 150"/>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3" name="Line 151"/>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4" name="Line 152"/>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5" name="Line 153"/>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6" name="Line 154"/>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7" name="Line 155"/>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8" name="Line 156"/>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9" name="Line 157"/>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0" name="Line 158"/>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1" name="Line 159"/>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2" name="Line 160"/>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3" name="Line 161"/>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4" name="Line 162"/>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5" name="Line 163"/>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6" name="Line 164"/>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7" name="Line 165"/>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8" name="Line 166"/>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9" name="Line 167"/>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0" name="Line 168"/>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1" name="Line 169"/>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2" name="Line 170"/>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3" name="Line 171"/>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4" name="Line 172"/>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5" name="Line 173"/>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6" name="Line 174"/>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7" name="Line 175"/>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8" name="Line 176"/>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9" name="Line 177"/>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0" name="Line 178"/>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1" name="Line 179"/>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2" name="Line 180"/>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3" name="Line 181"/>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4" name="Line 182"/>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5" name="Line 183"/>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6" name="Line 184"/>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7" name="Line 185"/>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8" name="Line 186"/>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9" name="Line 187"/>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0" name="Line 188"/>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1" name="Line 189"/>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2" name="Line 190"/>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3" name="Line 191"/>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4" name="Line 192"/>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5" name="Line 193"/>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6" name="Line 194"/>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7" name="Line 195"/>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8" name="Line 196"/>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9" name="Line 197"/>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0" name="Line 198"/>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1" name="Line 199"/>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2" name="Line 200"/>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3" name="Line 201"/>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4" name="Line 202"/>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5" name="Line 203"/>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6" name="Rectangle 204"/>
          <p:cNvSpPr>
            <a:spLocks noChangeArrowheads="1"/>
          </p:cNvSpPr>
          <p:nvPr/>
        </p:nvSpPr>
        <p:spPr bwMode="auto">
          <a:xfrm>
            <a:off x="24384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7" name="Rectangle 205"/>
          <p:cNvSpPr>
            <a:spLocks noChangeArrowheads="1"/>
          </p:cNvSpPr>
          <p:nvPr/>
        </p:nvSpPr>
        <p:spPr bwMode="auto">
          <a:xfrm>
            <a:off x="24384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8" name="Rectangle 206"/>
          <p:cNvSpPr>
            <a:spLocks noChangeArrowheads="1"/>
          </p:cNvSpPr>
          <p:nvPr/>
        </p:nvSpPr>
        <p:spPr bwMode="auto">
          <a:xfrm>
            <a:off x="48768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9" name="Rectangle 207"/>
          <p:cNvSpPr>
            <a:spLocks noChangeArrowheads="1"/>
          </p:cNvSpPr>
          <p:nvPr/>
        </p:nvSpPr>
        <p:spPr bwMode="auto">
          <a:xfrm>
            <a:off x="48768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0" name="Text Box 208"/>
          <p:cNvSpPr txBox="1">
            <a:spLocks noChangeArrowheads="1"/>
          </p:cNvSpPr>
          <p:nvPr/>
        </p:nvSpPr>
        <p:spPr bwMode="auto">
          <a:xfrm>
            <a:off x="1143000" y="2057400"/>
            <a:ext cx="838200" cy="366713"/>
          </a:xfrm>
          <a:prstGeom prst="rect">
            <a:avLst/>
          </a:prstGeom>
          <a:noFill/>
          <a:ln w="9525">
            <a:noFill/>
            <a:miter lim="800000"/>
            <a:headEnd/>
            <a:tailEnd/>
          </a:ln>
          <a:effectLst/>
        </p:spPr>
        <p:txBody>
          <a:bodyPr>
            <a:spAutoFit/>
          </a:bodyPr>
          <a:lstStyle/>
          <a:p>
            <a:pPr>
              <a:spcBef>
                <a:spcPct val="50000"/>
              </a:spcBef>
            </a:pPr>
            <a:r>
              <a:rPr lang="en-US"/>
              <a:t>Core 0</a:t>
            </a:r>
          </a:p>
        </p:txBody>
      </p:sp>
      <p:sp>
        <p:nvSpPr>
          <p:cNvPr id="986321" name="Rectangle 209"/>
          <p:cNvSpPr>
            <a:spLocks noChangeArrowheads="1"/>
          </p:cNvSpPr>
          <p:nvPr/>
        </p:nvSpPr>
        <p:spPr bwMode="auto">
          <a:xfrm>
            <a:off x="2590800" y="16764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2" name="Text Box 210"/>
          <p:cNvSpPr txBox="1">
            <a:spLocks noChangeArrowheads="1"/>
          </p:cNvSpPr>
          <p:nvPr/>
        </p:nvSpPr>
        <p:spPr bwMode="auto">
          <a:xfrm>
            <a:off x="1143000" y="4572000"/>
            <a:ext cx="838200" cy="366713"/>
          </a:xfrm>
          <a:prstGeom prst="rect">
            <a:avLst/>
          </a:prstGeom>
          <a:noFill/>
          <a:ln w="9525">
            <a:noFill/>
            <a:miter lim="800000"/>
            <a:headEnd/>
            <a:tailEnd/>
          </a:ln>
          <a:effectLst/>
        </p:spPr>
        <p:txBody>
          <a:bodyPr>
            <a:spAutoFit/>
          </a:bodyPr>
          <a:lstStyle/>
          <a:p>
            <a:pPr>
              <a:spcBef>
                <a:spcPct val="50000"/>
              </a:spcBef>
            </a:pPr>
            <a:r>
              <a:rPr lang="en-US"/>
              <a:t>Core 1</a:t>
            </a:r>
          </a:p>
        </p:txBody>
      </p:sp>
      <p:sp>
        <p:nvSpPr>
          <p:cNvPr id="986323" name="Text Box 211"/>
          <p:cNvSpPr txBox="1">
            <a:spLocks noChangeArrowheads="1"/>
          </p:cNvSpPr>
          <p:nvPr/>
        </p:nvSpPr>
        <p:spPr bwMode="auto">
          <a:xfrm>
            <a:off x="7696200" y="1981200"/>
            <a:ext cx="838200" cy="366713"/>
          </a:xfrm>
          <a:prstGeom prst="rect">
            <a:avLst/>
          </a:prstGeom>
          <a:noFill/>
          <a:ln w="9525">
            <a:noFill/>
            <a:miter lim="800000"/>
            <a:headEnd/>
            <a:tailEnd/>
          </a:ln>
          <a:effectLst/>
        </p:spPr>
        <p:txBody>
          <a:bodyPr>
            <a:spAutoFit/>
          </a:bodyPr>
          <a:lstStyle/>
          <a:p>
            <a:pPr>
              <a:spcBef>
                <a:spcPct val="50000"/>
              </a:spcBef>
            </a:pPr>
            <a:r>
              <a:rPr lang="en-US"/>
              <a:t>Core 2</a:t>
            </a:r>
          </a:p>
        </p:txBody>
      </p:sp>
      <p:sp>
        <p:nvSpPr>
          <p:cNvPr id="986324" name="Text Box 212"/>
          <p:cNvSpPr txBox="1">
            <a:spLocks noChangeArrowheads="1"/>
          </p:cNvSpPr>
          <p:nvPr/>
        </p:nvSpPr>
        <p:spPr bwMode="auto">
          <a:xfrm>
            <a:off x="7620000" y="4343400"/>
            <a:ext cx="838200" cy="366713"/>
          </a:xfrm>
          <a:prstGeom prst="rect">
            <a:avLst/>
          </a:prstGeom>
          <a:noFill/>
          <a:ln w="9525">
            <a:noFill/>
            <a:miter lim="800000"/>
            <a:headEnd/>
            <a:tailEnd/>
          </a:ln>
          <a:effectLst/>
        </p:spPr>
        <p:txBody>
          <a:bodyPr>
            <a:spAutoFit/>
          </a:bodyPr>
          <a:lstStyle/>
          <a:p>
            <a:pPr>
              <a:spcBef>
                <a:spcPct val="50000"/>
              </a:spcBef>
            </a:pPr>
            <a:r>
              <a:rPr lang="en-US"/>
              <a:t>Core 3</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B80FDF0-37F7-405F-BE5B-D5E8D159E1DB}" type="slidenum">
              <a:rPr lang="en-US"/>
              <a:pPr/>
              <a:t>53</a:t>
            </a:fld>
            <a:endParaRPr lang="en-US"/>
          </a:p>
        </p:txBody>
      </p:sp>
      <p:sp>
        <p:nvSpPr>
          <p:cNvPr id="987138" name="Rectangle 2"/>
          <p:cNvSpPr>
            <a:spLocks noGrp="1" noChangeArrowheads="1"/>
          </p:cNvSpPr>
          <p:nvPr>
            <p:ph type="title"/>
          </p:nvPr>
        </p:nvSpPr>
        <p:spPr/>
        <p:txBody>
          <a:bodyPr/>
          <a:lstStyle/>
          <a:p>
            <a:r>
              <a:rPr lang="en-US" sz="3600"/>
              <a:t>Why Multiple Subdomains?</a:t>
            </a:r>
          </a:p>
        </p:txBody>
      </p:sp>
      <p:sp>
        <p:nvSpPr>
          <p:cNvPr id="987139" name="Rectangle 3"/>
          <p:cNvSpPr>
            <a:spLocks noGrp="1" noChangeArrowheads="1"/>
          </p:cNvSpPr>
          <p:nvPr>
            <p:ph type="body" idx="1"/>
          </p:nvPr>
        </p:nvSpPr>
        <p:spPr/>
        <p:txBody>
          <a:bodyPr/>
          <a:lstStyle/>
          <a:p>
            <a:r>
              <a:rPr lang="en-US"/>
              <a:t>If each subdomain fits in cache, then the CPU can bring all the data of a subdomain into cache, chew on it for a while, then move on to the next subdomain: lots of cache reuse!</a:t>
            </a:r>
          </a:p>
          <a:p>
            <a:r>
              <a:rPr lang="en-US"/>
              <a:t>Oh, wait, what about the TLB? Better make the subdomains smaller! (So more of them.)</a:t>
            </a:r>
          </a:p>
          <a:p>
            <a:r>
              <a:rPr lang="en-US"/>
              <a:t>But, doesn’t tiling have the same effect?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B3835947-6724-4072-8BC6-E8243606C3B6}" type="slidenum">
              <a:rPr lang="en-US"/>
              <a:pPr/>
              <a:t>54</a:t>
            </a:fld>
            <a:endParaRPr lang="en-US"/>
          </a:p>
        </p:txBody>
      </p:sp>
      <p:sp>
        <p:nvSpPr>
          <p:cNvPr id="988162" name="Rectangle 2"/>
          <p:cNvSpPr>
            <a:spLocks noGrp="1" noChangeArrowheads="1"/>
          </p:cNvSpPr>
          <p:nvPr>
            <p:ph type="title"/>
          </p:nvPr>
        </p:nvSpPr>
        <p:spPr/>
        <p:txBody>
          <a:bodyPr/>
          <a:lstStyle/>
          <a:p>
            <a:r>
              <a:rPr lang="en-US" sz="3600"/>
              <a:t>Why Independent Subdomains?</a:t>
            </a:r>
          </a:p>
        </p:txBody>
      </p:sp>
      <p:sp>
        <p:nvSpPr>
          <p:cNvPr id="988163" name="Rectangle 3"/>
          <p:cNvSpPr>
            <a:spLocks noGrp="1" noChangeArrowheads="1"/>
          </p:cNvSpPr>
          <p:nvPr>
            <p:ph type="body" idx="1"/>
          </p:nvPr>
        </p:nvSpPr>
        <p:spPr>
          <a:xfrm>
            <a:off x="609600" y="1371600"/>
            <a:ext cx="7924800" cy="5105400"/>
          </a:xfrm>
        </p:spPr>
        <p:txBody>
          <a:bodyPr/>
          <a:lstStyle/>
          <a:p>
            <a:pPr>
              <a:lnSpc>
                <a:spcPct val="90000"/>
              </a:lnSpc>
            </a:pPr>
            <a:r>
              <a:rPr lang="en-US"/>
              <a:t>Originally, the point of this strategy was to hide the cost of communication.</a:t>
            </a:r>
          </a:p>
          <a:p>
            <a:pPr>
              <a:lnSpc>
                <a:spcPct val="90000"/>
              </a:lnSpc>
            </a:pPr>
            <a:r>
              <a:rPr lang="en-US"/>
              <a:t>When you finish chewing up a subdomain, send its data to its neighbors non-blocking (</a:t>
            </a:r>
            <a:r>
              <a:rPr lang="en-US" b="1">
                <a:latin typeface="Courier New" pitchFamily="49" charset="0"/>
              </a:rPr>
              <a:t>MPI_Isend</a:t>
            </a:r>
            <a:r>
              <a:rPr lang="en-US"/>
              <a:t>).</a:t>
            </a:r>
          </a:p>
          <a:p>
            <a:pPr>
              <a:lnSpc>
                <a:spcPct val="90000"/>
              </a:lnSpc>
            </a:pPr>
            <a:r>
              <a:rPr lang="en-US"/>
              <a:t>While the subdomain’s data is flying through the interconnect, work on other subdomains, which hides the communication cost.</a:t>
            </a:r>
          </a:p>
          <a:p>
            <a:pPr>
              <a:lnSpc>
                <a:spcPct val="90000"/>
              </a:lnSpc>
            </a:pPr>
            <a:r>
              <a:rPr lang="en-US"/>
              <a:t>When it’s time to work on this subdomain again, collect its data (</a:t>
            </a:r>
            <a:r>
              <a:rPr lang="en-US" b="1">
                <a:latin typeface="Courier New" pitchFamily="49" charset="0"/>
              </a:rPr>
              <a:t>MPI_Waitall</a:t>
            </a:r>
            <a:r>
              <a:rPr lang="en-US"/>
              <a:t>).</a:t>
            </a:r>
          </a:p>
          <a:p>
            <a:pPr>
              <a:lnSpc>
                <a:spcPct val="90000"/>
              </a:lnSpc>
            </a:pPr>
            <a:r>
              <a:rPr lang="en-US"/>
              <a:t>If you’ve done enough work, then the communication cost is zero.</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1668F74-5E3D-4D99-81D5-666ED3E7D36B}" type="slidenum">
              <a:rPr lang="en-US"/>
              <a:pPr/>
              <a:t>55</a:t>
            </a:fld>
            <a:endParaRPr lang="en-US"/>
          </a:p>
        </p:txBody>
      </p:sp>
      <p:sp>
        <p:nvSpPr>
          <p:cNvPr id="989186" name="Rectangle 2"/>
          <p:cNvSpPr>
            <a:spLocks noGrp="1" noChangeArrowheads="1"/>
          </p:cNvSpPr>
          <p:nvPr>
            <p:ph type="title"/>
          </p:nvPr>
        </p:nvSpPr>
        <p:spPr/>
        <p:txBody>
          <a:bodyPr/>
          <a:lstStyle/>
          <a:p>
            <a:r>
              <a:rPr lang="en-US" sz="3600"/>
              <a:t>Expand the Array Stencil</a:t>
            </a:r>
          </a:p>
        </p:txBody>
      </p:sp>
      <p:sp>
        <p:nvSpPr>
          <p:cNvPr id="989187" name="Rectangle 3"/>
          <p:cNvSpPr>
            <a:spLocks noGrp="1" noChangeArrowheads="1"/>
          </p:cNvSpPr>
          <p:nvPr>
            <p:ph type="body" idx="1"/>
          </p:nvPr>
        </p:nvSpPr>
        <p:spPr>
          <a:xfrm>
            <a:off x="609600" y="1371600"/>
            <a:ext cx="7924800" cy="5029200"/>
          </a:xfrm>
        </p:spPr>
        <p:txBody>
          <a:bodyPr/>
          <a:lstStyle/>
          <a:p>
            <a:pPr>
              <a:lnSpc>
                <a:spcPct val="90000"/>
              </a:lnSpc>
            </a:pPr>
            <a:r>
              <a:rPr lang="en-US"/>
              <a:t>If you expand the array stencil of each subdomain beyond the numerical stencil, then you don’t have to communicate as often.</a:t>
            </a:r>
          </a:p>
          <a:p>
            <a:pPr>
              <a:lnSpc>
                <a:spcPct val="90000"/>
              </a:lnSpc>
            </a:pPr>
            <a:r>
              <a:rPr lang="en-US"/>
              <a:t>When you communicate, instead of sending a slice along each face, send a slab, with extra stencil levels.</a:t>
            </a:r>
          </a:p>
          <a:p>
            <a:pPr>
              <a:lnSpc>
                <a:spcPct val="90000"/>
              </a:lnSpc>
            </a:pPr>
            <a:r>
              <a:rPr lang="en-US"/>
              <a:t>In the first timestep after communicating, do extra calculations out to just inside the numerical stencil.</a:t>
            </a:r>
          </a:p>
          <a:p>
            <a:pPr>
              <a:lnSpc>
                <a:spcPct val="90000"/>
              </a:lnSpc>
            </a:pPr>
            <a:r>
              <a:rPr lang="en-US"/>
              <a:t>In subsequent timesteps, calculate fewer and fewer stencil levels, until it’s time to communicate again – less total communication, and more calculations to hide the communication cost underneath!</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B40F9B3-EC79-463B-BA86-CE50B0F3E38A}" type="slidenum">
              <a:rPr lang="en-US"/>
              <a:pPr/>
              <a:t>56</a:t>
            </a:fld>
            <a:endParaRPr lang="en-US"/>
          </a:p>
        </p:txBody>
      </p:sp>
      <p:sp>
        <p:nvSpPr>
          <p:cNvPr id="990210" name="Rectangle 2"/>
          <p:cNvSpPr>
            <a:spLocks noGrp="1" noChangeArrowheads="1"/>
          </p:cNvSpPr>
          <p:nvPr>
            <p:ph type="title"/>
          </p:nvPr>
        </p:nvSpPr>
        <p:spPr/>
        <p:txBody>
          <a:bodyPr/>
          <a:lstStyle/>
          <a:p>
            <a:r>
              <a:rPr lang="en-US" sz="3600"/>
              <a:t>An Extra Win!</a:t>
            </a:r>
          </a:p>
        </p:txBody>
      </p:sp>
      <p:sp>
        <p:nvSpPr>
          <p:cNvPr id="990211" name="Rectangle 3"/>
          <p:cNvSpPr>
            <a:spLocks noGrp="1" noChangeArrowheads="1"/>
          </p:cNvSpPr>
          <p:nvPr>
            <p:ph type="body" idx="1"/>
          </p:nvPr>
        </p:nvSpPr>
        <p:spPr/>
        <p:txBody>
          <a:bodyPr/>
          <a:lstStyle/>
          <a:p>
            <a:r>
              <a:rPr lang="en-US"/>
              <a:t>If you do all this, there’s an amazing side effect: you get better cache reuse, because you stick with the same subdomain for a longer period of time.</a:t>
            </a:r>
          </a:p>
          <a:p>
            <a:r>
              <a:rPr lang="en-US"/>
              <a:t>So, instead of doing, say, 5000 calculations per zone per timestep, you can do 15000 or 20000.</a:t>
            </a:r>
          </a:p>
          <a:p>
            <a:r>
              <a:rPr lang="en-US"/>
              <a:t>So, you can better amortize the cost of transferring the data between RAM and cache.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F015082-2D7F-4C7A-97CA-1ABBFFA7C6CA}" type="slidenum">
              <a:rPr lang="en-US"/>
              <a:pPr/>
              <a:t>57</a:t>
            </a:fld>
            <a:endParaRPr lang="en-US"/>
          </a:p>
        </p:txBody>
      </p:sp>
      <p:sp>
        <p:nvSpPr>
          <p:cNvPr id="991234" name="Rectangle 2"/>
          <p:cNvSpPr>
            <a:spLocks noGrp="1" noChangeArrowheads="1"/>
          </p:cNvSpPr>
          <p:nvPr>
            <p:ph type="title"/>
          </p:nvPr>
        </p:nvSpPr>
        <p:spPr/>
        <p:txBody>
          <a:bodyPr/>
          <a:lstStyle/>
          <a:p>
            <a:r>
              <a:rPr lang="en-US" sz="3600"/>
              <a:t>New Algorithm: F90</a:t>
            </a:r>
          </a:p>
        </p:txBody>
      </p:sp>
      <p:sp>
        <p:nvSpPr>
          <p:cNvPr id="991235" name="Rectangle 3"/>
          <p:cNvSpPr>
            <a:spLocks noGrp="1" noChangeArrowheads="1"/>
          </p:cNvSpPr>
          <p:nvPr>
            <p:ph type="body" idx="1"/>
          </p:nvPr>
        </p:nvSpPr>
        <p:spPr>
          <a:xfrm>
            <a:off x="533400" y="1371600"/>
            <a:ext cx="8229600" cy="4648200"/>
          </a:xfrm>
        </p:spPr>
        <p:txBody>
          <a:bodyPr/>
          <a:lstStyle/>
          <a:p>
            <a:pPr>
              <a:buFont typeface="Wingdings" pitchFamily="2" charset="2"/>
              <a:buNone/>
            </a:pPr>
            <a:r>
              <a:rPr lang="en-US" sz="1800" b="1">
                <a:latin typeface="Courier New" pitchFamily="49" charset="0"/>
              </a:rPr>
              <a:t>DO timestep = 1, number_of_timesteps, extra_stencil_levels</a:t>
            </a:r>
          </a:p>
          <a:p>
            <a:pPr>
              <a:buFont typeface="Wingdings" pitchFamily="2" charset="2"/>
              <a:buNone/>
            </a:pPr>
            <a:r>
              <a:rPr lang="en-US" sz="1800" b="1">
                <a:latin typeface="Courier New" pitchFamily="49" charset="0"/>
              </a:rPr>
              <a:t>    DO subdomain = 1, number_of_local_subdomains</a:t>
            </a:r>
          </a:p>
          <a:p>
            <a:pPr>
              <a:buFont typeface="Wingdings" pitchFamily="2" charset="2"/>
              <a:buNone/>
            </a:pPr>
            <a:r>
              <a:rPr lang="en-US" sz="1800" b="1">
                <a:latin typeface="Courier New" pitchFamily="49" charset="0"/>
              </a:rPr>
              <a:t>        CALL receive_messages_nonblocking(subdomain,</a:t>
            </a:r>
          </a:p>
          <a:p>
            <a:pPr>
              <a:buFont typeface="Wingdings" pitchFamily="2" charset="2"/>
              <a:buNone/>
            </a:pPr>
            <a:r>
              <a:rPr lang="en-US" sz="1800" b="1">
                <a:latin typeface="Courier New" pitchFamily="49" charset="0"/>
              </a:rPr>
              <a:t>                 timestep)</a:t>
            </a:r>
          </a:p>
          <a:p>
            <a:pPr>
              <a:buFont typeface="Wingdings" pitchFamily="2" charset="2"/>
              <a:buNone/>
            </a:pPr>
            <a:r>
              <a:rPr lang="en-US" sz="1800" b="1">
                <a:latin typeface="Courier New" pitchFamily="49" charset="0"/>
              </a:rPr>
              <a:t>        DO extra_stencil_level=0, extra_stencil_levels - 1</a:t>
            </a:r>
          </a:p>
          <a:p>
            <a:pPr>
              <a:buFont typeface="Wingdings" pitchFamily="2" charset="2"/>
              <a:buNone/>
            </a:pPr>
            <a:r>
              <a:rPr lang="en-US" sz="1800" b="1">
                <a:latin typeface="Courier New" pitchFamily="49" charset="0"/>
              </a:rPr>
              <a:t>            CALL calculate_entire_timestep(subdomain,</a:t>
            </a:r>
          </a:p>
          <a:p>
            <a:pPr>
              <a:buFont typeface="Wingdings" pitchFamily="2" charset="2"/>
              <a:buNone/>
            </a:pPr>
            <a:r>
              <a:rPr lang="en-US" sz="1800" b="1">
                <a:latin typeface="Courier New" pitchFamily="49" charset="0"/>
              </a:rPr>
              <a:t>                     timestep + extra_stencil_level)</a:t>
            </a:r>
          </a:p>
          <a:p>
            <a:pPr>
              <a:buFont typeface="Wingdings" pitchFamily="2" charset="2"/>
              <a:buNone/>
            </a:pPr>
            <a:r>
              <a:rPr lang="en-US" sz="1800" b="1">
                <a:latin typeface="Courier New" pitchFamily="49" charset="0"/>
              </a:rPr>
              <a:t>        END DO</a:t>
            </a:r>
          </a:p>
          <a:p>
            <a:pPr>
              <a:buFont typeface="Wingdings" pitchFamily="2" charset="2"/>
              <a:buNone/>
            </a:pPr>
            <a:r>
              <a:rPr lang="en-US" sz="1800" b="1">
                <a:latin typeface="Courier New" pitchFamily="49" charset="0"/>
              </a:rPr>
              <a:t>        CALL send_messages_nonblocking(subdomain,</a:t>
            </a:r>
          </a:p>
          <a:p>
            <a:pPr>
              <a:buFont typeface="Wingdings" pitchFamily="2" charset="2"/>
              <a:buNone/>
            </a:pPr>
            <a:r>
              <a:rPr lang="en-US" sz="1800" b="1">
                <a:latin typeface="Courier New" pitchFamily="49" charset="0"/>
              </a:rPr>
              <a:t>                 timestep + extra_stencil_levels)</a:t>
            </a:r>
          </a:p>
          <a:p>
            <a:pPr>
              <a:buFont typeface="Wingdings" pitchFamily="2" charset="2"/>
              <a:buNone/>
            </a:pPr>
            <a:r>
              <a:rPr lang="en-US" sz="1800" b="1">
                <a:latin typeface="Courier New" pitchFamily="49" charset="0"/>
              </a:rPr>
              <a:t>    END DO</a:t>
            </a:r>
          </a:p>
          <a:p>
            <a:pPr>
              <a:buFont typeface="Wingdings" pitchFamily="2" charset="2"/>
              <a:buNone/>
            </a:pPr>
            <a:r>
              <a:rPr lang="en-US" sz="1800" b="1">
                <a:latin typeface="Courier New" pitchFamily="49" charset="0"/>
              </a:rPr>
              <a:t>END DO</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BE371CA4-12B3-4ED7-A2C2-461FC4BFD794}" type="slidenum">
              <a:rPr lang="en-US"/>
              <a:pPr/>
              <a:t>58</a:t>
            </a:fld>
            <a:endParaRPr lang="en-US"/>
          </a:p>
        </p:txBody>
      </p:sp>
      <p:sp>
        <p:nvSpPr>
          <p:cNvPr id="1002498" name="Rectangle 2"/>
          <p:cNvSpPr>
            <a:spLocks noGrp="1" noChangeArrowheads="1"/>
          </p:cNvSpPr>
          <p:nvPr>
            <p:ph type="title"/>
          </p:nvPr>
        </p:nvSpPr>
        <p:spPr/>
        <p:txBody>
          <a:bodyPr/>
          <a:lstStyle/>
          <a:p>
            <a:r>
              <a:rPr lang="en-US" sz="3600"/>
              <a:t>New Algorithm: C</a:t>
            </a:r>
          </a:p>
        </p:txBody>
      </p:sp>
      <p:sp>
        <p:nvSpPr>
          <p:cNvPr id="1002499" name="Rectangle 3"/>
          <p:cNvSpPr>
            <a:spLocks noGrp="1" noChangeArrowheads="1"/>
          </p:cNvSpPr>
          <p:nvPr>
            <p:ph type="body" idx="1"/>
          </p:nvPr>
        </p:nvSpPr>
        <p:spPr>
          <a:xfrm>
            <a:off x="533400" y="1371600"/>
            <a:ext cx="8229600" cy="4648200"/>
          </a:xfrm>
        </p:spPr>
        <p:txBody>
          <a:bodyPr/>
          <a:lstStyle/>
          <a:p>
            <a:pPr>
              <a:lnSpc>
                <a:spcPct val="80000"/>
              </a:lnSpc>
              <a:buFont typeface="Wingdings" pitchFamily="2" charset="2"/>
              <a:buNone/>
            </a:pPr>
            <a:r>
              <a:rPr lang="en-US" sz="1800" b="1">
                <a:latin typeface="Courier New" pitchFamily="49" charset="0"/>
              </a:rPr>
              <a:t>for (timestep = 0; timestep &lt; number_of_timesteps;</a:t>
            </a:r>
          </a:p>
          <a:p>
            <a:pPr>
              <a:lnSpc>
                <a:spcPct val="80000"/>
              </a:lnSpc>
              <a:buFont typeface="Wingdings" pitchFamily="2" charset="2"/>
              <a:buNone/>
            </a:pPr>
            <a:r>
              <a:rPr lang="en-US" sz="1800" b="1">
                <a:latin typeface="Courier New" pitchFamily="49" charset="0"/>
              </a:rPr>
              <a:t>     timestep += extra_stencil_levels) {</a:t>
            </a:r>
          </a:p>
          <a:p>
            <a:pPr>
              <a:lnSpc>
                <a:spcPct val="80000"/>
              </a:lnSpc>
              <a:buFont typeface="Wingdings" pitchFamily="2" charset="2"/>
              <a:buNone/>
            </a:pPr>
            <a:r>
              <a:rPr lang="en-US" sz="1800" b="1">
                <a:latin typeface="Courier New" pitchFamily="49" charset="0"/>
              </a:rPr>
              <a:t>    for (subdomain = 0;</a:t>
            </a:r>
          </a:p>
          <a:p>
            <a:pPr>
              <a:lnSpc>
                <a:spcPct val="80000"/>
              </a:lnSpc>
              <a:buFont typeface="Wingdings" pitchFamily="2" charset="2"/>
              <a:buNone/>
            </a:pPr>
            <a:r>
              <a:rPr lang="en-US" sz="1800" b="1">
                <a:latin typeface="Courier New" pitchFamily="49" charset="0"/>
              </a:rPr>
              <a:t>         subdomain &lt; number_of_local_subdomains;</a:t>
            </a:r>
          </a:p>
          <a:p>
            <a:pPr>
              <a:lnSpc>
                <a:spcPct val="80000"/>
              </a:lnSpc>
              <a:buFont typeface="Wingdings" pitchFamily="2" charset="2"/>
              <a:buNone/>
            </a:pPr>
            <a:r>
              <a:rPr lang="en-US" sz="1800" b="1">
                <a:latin typeface="Courier New" pitchFamily="49" charset="0"/>
              </a:rPr>
              <a:t>         subdomain++) {</a:t>
            </a:r>
          </a:p>
          <a:p>
            <a:pPr>
              <a:lnSpc>
                <a:spcPct val="80000"/>
              </a:lnSpc>
              <a:buFont typeface="Wingdings" pitchFamily="2" charset="2"/>
              <a:buNone/>
            </a:pPr>
            <a:r>
              <a:rPr lang="en-US" sz="1800" b="1">
                <a:latin typeface="Courier New" pitchFamily="49" charset="0"/>
              </a:rPr>
              <a:t>        receive_messages_nonblocking(subdomain, timestep);</a:t>
            </a:r>
          </a:p>
          <a:p>
            <a:pPr>
              <a:lnSpc>
                <a:spcPct val="80000"/>
              </a:lnSpc>
              <a:buFont typeface="Wingdings" pitchFamily="2" charset="2"/>
              <a:buNone/>
            </a:pPr>
            <a:r>
              <a:rPr lang="en-US" sz="1800" b="1">
                <a:latin typeface="Courier New" pitchFamily="49" charset="0"/>
              </a:rPr>
              <a:t>        for (extra_stencil_level = 0;</a:t>
            </a:r>
          </a:p>
          <a:p>
            <a:pPr>
              <a:lnSpc>
                <a:spcPct val="80000"/>
              </a:lnSpc>
              <a:buFont typeface="Wingdings" pitchFamily="2" charset="2"/>
              <a:buNone/>
            </a:pPr>
            <a:r>
              <a:rPr lang="en-US" sz="1800" b="1">
                <a:latin typeface="Courier New" pitchFamily="49" charset="0"/>
              </a:rPr>
              <a:t>             extra_stencil_level &lt; extra_stencil_levels;</a:t>
            </a:r>
          </a:p>
          <a:p>
            <a:pPr>
              <a:lnSpc>
                <a:spcPct val="80000"/>
              </a:lnSpc>
              <a:buFont typeface="Wingdings" pitchFamily="2" charset="2"/>
              <a:buNone/>
            </a:pPr>
            <a:r>
              <a:rPr lang="en-US" sz="1800" b="1">
                <a:latin typeface="Courier New" pitchFamily="49" charset="0"/>
              </a:rPr>
              <a:t>             extra_stencil_level++) {</a:t>
            </a:r>
          </a:p>
          <a:p>
            <a:pPr>
              <a:lnSpc>
                <a:spcPct val="80000"/>
              </a:lnSpc>
              <a:buFont typeface="Wingdings" pitchFamily="2" charset="2"/>
              <a:buNone/>
            </a:pPr>
            <a:r>
              <a:rPr lang="en-US" sz="1800" b="1">
                <a:latin typeface="Courier New" pitchFamily="49" charset="0"/>
              </a:rPr>
              <a:t>            calculate_entire_timestep(subdomain,</a:t>
            </a:r>
          </a:p>
          <a:p>
            <a:pPr>
              <a:lnSpc>
                <a:spcPct val="80000"/>
              </a:lnSpc>
              <a:buFont typeface="Wingdings" pitchFamily="2" charset="2"/>
              <a:buNone/>
            </a:pPr>
            <a:r>
              <a:rPr lang="en-US" sz="1800" b="1">
                <a:latin typeface="Courier New" pitchFamily="49" charset="0"/>
              </a:rPr>
              <a:t>                timestep + extra_stencil_level);</a:t>
            </a:r>
          </a:p>
          <a:p>
            <a:pPr>
              <a:lnSpc>
                <a:spcPct val="80000"/>
              </a:lnSpc>
              <a:buFont typeface="Wingdings" pitchFamily="2" charset="2"/>
              <a:buNone/>
            </a:pPr>
            <a:r>
              <a:rPr lang="en-US" sz="1800" b="1">
                <a:latin typeface="Courier New" pitchFamily="49" charset="0"/>
              </a:rPr>
              <a:t>        } /* for extra_stencil_level */</a:t>
            </a:r>
          </a:p>
          <a:p>
            <a:pPr>
              <a:lnSpc>
                <a:spcPct val="80000"/>
              </a:lnSpc>
              <a:buFont typeface="Wingdings" pitchFamily="2" charset="2"/>
              <a:buNone/>
            </a:pPr>
            <a:r>
              <a:rPr lang="en-US" sz="1800" b="1">
                <a:latin typeface="Courier New" pitchFamily="49" charset="0"/>
              </a:rPr>
              <a:t>        send_messages_nonblocking(subdomain,</a:t>
            </a:r>
          </a:p>
          <a:p>
            <a:pPr>
              <a:lnSpc>
                <a:spcPct val="80000"/>
              </a:lnSpc>
              <a:buFont typeface="Wingdings" pitchFamily="2" charset="2"/>
              <a:buNone/>
            </a:pPr>
            <a:r>
              <a:rPr lang="en-US" sz="1800" b="1">
                <a:latin typeface="Courier New" pitchFamily="49" charset="0"/>
              </a:rPr>
              <a:t>            timestep + extra_stencil_levels);</a:t>
            </a:r>
          </a:p>
          <a:p>
            <a:pPr>
              <a:lnSpc>
                <a:spcPct val="80000"/>
              </a:lnSpc>
              <a:buFont typeface="Wingdings" pitchFamily="2" charset="2"/>
              <a:buNone/>
            </a:pPr>
            <a:r>
              <a:rPr lang="en-US" sz="1800" b="1">
                <a:latin typeface="Courier New" pitchFamily="49" charset="0"/>
              </a:rPr>
              <a:t>    } /* for subdomain */</a:t>
            </a:r>
          </a:p>
          <a:p>
            <a:pPr>
              <a:lnSpc>
                <a:spcPct val="80000"/>
              </a:lnSpc>
              <a:buFont typeface="Wingdings" pitchFamily="2" charset="2"/>
              <a:buNone/>
            </a:pPr>
            <a:r>
              <a:rPr lang="en-US" sz="1800" b="1">
                <a:latin typeface="Courier New" pitchFamily="49" charset="0"/>
              </a:rPr>
              <a:t>} /* for timestep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6F3C6EA8-F4BE-4C9B-A2D6-166F65563466}" type="slidenum">
              <a:rPr lang="en-US"/>
              <a:pPr/>
              <a:t>59</a:t>
            </a:fld>
            <a:endParaRPr lang="en-US"/>
          </a:p>
        </p:txBody>
      </p:sp>
      <p:sp>
        <p:nvSpPr>
          <p:cNvPr id="992258" name="Rectangle 2"/>
          <p:cNvSpPr>
            <a:spLocks noGrp="1" noChangeArrowheads="1"/>
          </p:cNvSpPr>
          <p:nvPr>
            <p:ph type="title"/>
          </p:nvPr>
        </p:nvSpPr>
        <p:spPr/>
        <p:txBody>
          <a:bodyPr/>
          <a:lstStyle/>
          <a:p>
            <a:r>
              <a:rPr lang="en-US" sz="3600"/>
              <a:t>Higher Order Numerical Schemes</a:t>
            </a:r>
          </a:p>
        </p:txBody>
      </p:sp>
      <p:sp>
        <p:nvSpPr>
          <p:cNvPr id="992259" name="Rectangle 3"/>
          <p:cNvSpPr>
            <a:spLocks noGrp="1" noChangeArrowheads="1"/>
          </p:cNvSpPr>
          <p:nvPr>
            <p:ph type="body" idx="1"/>
          </p:nvPr>
        </p:nvSpPr>
        <p:spPr/>
        <p:txBody>
          <a:bodyPr/>
          <a:lstStyle/>
          <a:p>
            <a:r>
              <a:rPr lang="en-US"/>
              <a:t>Higher order numerical schemes are great, because they require more calculations per mesh zone per timestep, which you need to amortize the cost of transferring data between RAM and cache. Might as well!</a:t>
            </a:r>
          </a:p>
          <a:p>
            <a:r>
              <a:rPr lang="en-US"/>
              <a:t>Plus, they allow you to use a larger time interval per timestep (</a:t>
            </a:r>
            <a:r>
              <a:rPr lang="en-US" b="1">
                <a:latin typeface="Courier New" pitchFamily="49" charset="0"/>
              </a:rPr>
              <a:t>dt</a:t>
            </a:r>
            <a:r>
              <a:rPr lang="en-US"/>
              <a:t>), so you can do fewer total timesteps for the same accuracy – or you can get higher accuracy for the same number of timesteps.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D9E35173-BE28-46A4-BEE8-74B69FCFB8A0}" type="slidenum">
              <a:rPr lang="en-US"/>
              <a:pPr/>
              <a:t>6</a:t>
            </a:fld>
            <a:endParaRPr lang="en-US"/>
          </a:p>
        </p:txBody>
      </p:sp>
      <p:sp>
        <p:nvSpPr>
          <p:cNvPr id="939010" name="Rectangle 2"/>
          <p:cNvSpPr>
            <a:spLocks noGrp="1" noChangeArrowheads="1"/>
          </p:cNvSpPr>
          <p:nvPr>
            <p:ph type="title"/>
          </p:nvPr>
        </p:nvSpPr>
        <p:spPr/>
        <p:txBody>
          <a:bodyPr/>
          <a:lstStyle/>
          <a:p>
            <a:r>
              <a:rPr lang="en-US"/>
              <a:t>Moore’s Law</a:t>
            </a:r>
          </a:p>
        </p:txBody>
      </p:sp>
      <p:sp>
        <p:nvSpPr>
          <p:cNvPr id="939011" name="Rectangle 3"/>
          <p:cNvSpPr>
            <a:spLocks noGrp="1" noChangeArrowheads="1"/>
          </p:cNvSpPr>
          <p:nvPr>
            <p:ph type="body" idx="1"/>
          </p:nvPr>
        </p:nvSpPr>
        <p:spPr/>
        <p:txBody>
          <a:bodyPr/>
          <a:lstStyle/>
          <a:p>
            <a:pPr>
              <a:buFont typeface="Wingdings" pitchFamily="2" charset="2"/>
              <a:buNone/>
            </a:pPr>
            <a:r>
              <a:rPr lang="en-US"/>
              <a:t>In 1965, Gordon Moore was an engineer at Fairchild Semiconductor.</a:t>
            </a:r>
          </a:p>
          <a:p>
            <a:pPr>
              <a:buFont typeface="Wingdings" pitchFamily="2" charset="2"/>
              <a:buNone/>
            </a:pPr>
            <a:r>
              <a:rPr lang="en-US"/>
              <a:t>He noticed that the number of transistors that could be squeezed onto a chip was doubling about every 18 months.</a:t>
            </a:r>
          </a:p>
          <a:p>
            <a:pPr>
              <a:buFont typeface="Wingdings" pitchFamily="2" charset="2"/>
              <a:buNone/>
            </a:pPr>
            <a:r>
              <a:rPr lang="en-US"/>
              <a:t>It turns out that computer speed is roughly proportional to the number of transistors per unit area.</a:t>
            </a:r>
          </a:p>
          <a:p>
            <a:pPr>
              <a:buFont typeface="Wingdings" pitchFamily="2" charset="2"/>
              <a:buNone/>
            </a:pPr>
            <a:r>
              <a:rPr lang="en-US"/>
              <a:t>Moore wrote a paper about this concept, which became known as </a:t>
            </a:r>
            <a:r>
              <a:rPr lang="en-US" b="1" i="1" u="sng"/>
              <a:t>“Moore’s Law.”</a:t>
            </a:r>
            <a:r>
              <a:rPr lang="en-US"/>
              <a:t> </a:t>
            </a:r>
          </a:p>
        </p:txBody>
      </p:sp>
      <p:sp>
        <p:nvSpPr>
          <p:cNvPr id="93901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23BD16A-84EF-4039-A740-989CC08F414B}" type="slidenum">
              <a:rPr lang="en-US"/>
              <a:pPr/>
              <a:t>60</a:t>
            </a:fld>
            <a:endParaRPr lang="en-US"/>
          </a:p>
        </p:txBody>
      </p:sp>
      <p:sp>
        <p:nvSpPr>
          <p:cNvPr id="993282" name="Rectangle 2"/>
          <p:cNvSpPr>
            <a:spLocks noGrp="1" noChangeArrowheads="1"/>
          </p:cNvSpPr>
          <p:nvPr>
            <p:ph type="title"/>
          </p:nvPr>
        </p:nvSpPr>
        <p:spPr/>
        <p:txBody>
          <a:bodyPr/>
          <a:lstStyle/>
          <a:p>
            <a:r>
              <a:rPr lang="en-US" sz="3600"/>
              <a:t>Parallelize in Z</a:t>
            </a:r>
          </a:p>
        </p:txBody>
      </p:sp>
      <p:sp>
        <p:nvSpPr>
          <p:cNvPr id="993283" name="Rectangle 3"/>
          <p:cNvSpPr>
            <a:spLocks noGrp="1" noChangeArrowheads="1"/>
          </p:cNvSpPr>
          <p:nvPr>
            <p:ph type="body" idx="1"/>
          </p:nvPr>
        </p:nvSpPr>
        <p:spPr/>
        <p:txBody>
          <a:bodyPr/>
          <a:lstStyle/>
          <a:p>
            <a:r>
              <a:rPr lang="en-US"/>
              <a:t>Most weather forecast codes parallelize in X and Y, but not in Z, because gravity makes the calculations along Z more complicated than X and Y.</a:t>
            </a:r>
          </a:p>
          <a:p>
            <a:r>
              <a:rPr lang="en-US"/>
              <a:t>But, that means that each subdomain has a high number of zones in Z, compared to X and Y.</a:t>
            </a:r>
          </a:p>
          <a:p>
            <a:r>
              <a:rPr lang="en-US"/>
              <a:t>For example, a 1 km CONUS run will probably have 100 zones in Z (25 km at 0.25 km resolution).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64D872D0-E915-459B-A3C6-2FDDDC47FA94}" type="slidenum">
              <a:rPr lang="en-US"/>
              <a:pPr/>
              <a:t>61</a:t>
            </a:fld>
            <a:endParaRPr lang="en-US"/>
          </a:p>
        </p:txBody>
      </p:sp>
      <p:sp>
        <p:nvSpPr>
          <p:cNvPr id="994306" name="Rectangle 2"/>
          <p:cNvSpPr>
            <a:spLocks noGrp="1" noChangeArrowheads="1"/>
          </p:cNvSpPr>
          <p:nvPr>
            <p:ph type="title"/>
          </p:nvPr>
        </p:nvSpPr>
        <p:spPr/>
        <p:txBody>
          <a:bodyPr/>
          <a:lstStyle/>
          <a:p>
            <a:r>
              <a:rPr lang="en-US" sz="3600"/>
              <a:t>Multicore/Many-core Problem</a:t>
            </a:r>
          </a:p>
        </p:txBody>
      </p:sp>
      <p:sp>
        <p:nvSpPr>
          <p:cNvPr id="994307" name="Rectangle 3"/>
          <p:cNvSpPr>
            <a:spLocks noGrp="1" noChangeArrowheads="1"/>
          </p:cNvSpPr>
          <p:nvPr>
            <p:ph type="body" idx="1"/>
          </p:nvPr>
        </p:nvSpPr>
        <p:spPr/>
        <p:txBody>
          <a:bodyPr/>
          <a:lstStyle/>
          <a:p>
            <a:r>
              <a:rPr lang="en-US"/>
              <a:t>Most multicore chip families have relatively small cache per core (for example, 2 MB) – and this problem seems likely to remain.</a:t>
            </a:r>
          </a:p>
          <a:p>
            <a:r>
              <a:rPr lang="en-US"/>
              <a:t>Small TLBs make the problem worse: 512 KB per core rather than 3 MB.</a:t>
            </a:r>
          </a:p>
          <a:p>
            <a:r>
              <a:rPr lang="en-US"/>
              <a:t>So, to get good cache reuse, you need subdomains of no more than 512 KB.</a:t>
            </a:r>
          </a:p>
          <a:p>
            <a:r>
              <a:rPr lang="en-US"/>
              <a:t>If you have 150 3D variables at single precision, and 100 zones in Z, then your horizontal size will be 3 x 3 zones – just enough for your stencil!</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B4762F3-5AF9-4E89-A60C-CB8EF0D22D0B}" type="slidenum">
              <a:rPr lang="en-US"/>
              <a:pPr/>
              <a:t>62</a:t>
            </a:fld>
            <a:endParaRPr lang="en-US"/>
          </a:p>
        </p:txBody>
      </p:sp>
      <p:sp>
        <p:nvSpPr>
          <p:cNvPr id="995330" name="Rectangle 2"/>
          <p:cNvSpPr>
            <a:spLocks noGrp="1" noChangeArrowheads="1"/>
          </p:cNvSpPr>
          <p:nvPr>
            <p:ph type="title"/>
          </p:nvPr>
        </p:nvSpPr>
        <p:spPr/>
        <p:txBody>
          <a:bodyPr/>
          <a:lstStyle/>
          <a:p>
            <a:r>
              <a:rPr lang="en-US" sz="3600"/>
              <a:t>What Do We Need?</a:t>
            </a:r>
          </a:p>
        </p:txBody>
      </p:sp>
      <p:sp>
        <p:nvSpPr>
          <p:cNvPr id="995331" name="Rectangle 3"/>
          <p:cNvSpPr>
            <a:spLocks noGrp="1" noChangeArrowheads="1"/>
          </p:cNvSpPr>
          <p:nvPr>
            <p:ph type="body" idx="1"/>
          </p:nvPr>
        </p:nvSpPr>
        <p:spPr/>
        <p:txBody>
          <a:bodyPr/>
          <a:lstStyle/>
          <a:p>
            <a:r>
              <a:rPr lang="en-US"/>
              <a:t>We need much bigger caches!</a:t>
            </a:r>
          </a:p>
          <a:p>
            <a:pPr lvl="1"/>
            <a:r>
              <a:rPr lang="en-US"/>
              <a:t>16 MB cache </a:t>
            </a:r>
            <a:r>
              <a:rPr lang="en-US">
                <a:sym typeface="Wingdings" pitchFamily="2" charset="2"/>
              </a:rPr>
              <a:t> 16 x 16 horizontal including stencil</a:t>
            </a:r>
          </a:p>
          <a:p>
            <a:pPr lvl="1"/>
            <a:r>
              <a:rPr lang="en-US">
                <a:sym typeface="Wingdings" pitchFamily="2" charset="2"/>
              </a:rPr>
              <a:t>32 MB cache  23 x 23 horizontal including stencil</a:t>
            </a:r>
          </a:p>
          <a:p>
            <a:r>
              <a:rPr lang="en-US">
                <a:sym typeface="Wingdings" pitchFamily="2" charset="2"/>
              </a:rPr>
              <a:t>TLB must be big enough to cover the entire cache.</a:t>
            </a:r>
          </a:p>
          <a:p>
            <a:r>
              <a:rPr lang="en-US">
                <a:sym typeface="Wingdings" pitchFamily="2" charset="2"/>
              </a:rPr>
              <a:t>It’d be nice to have RAM speed increase as fast as core counts increase, but let’s not kid ourselves.</a:t>
            </a:r>
          </a:p>
          <a:p>
            <a:endParaRPr lang="en-US">
              <a:sym typeface="Wingdings" pitchFamily="2" charset="2"/>
            </a:endParaRPr>
          </a:p>
          <a:p>
            <a:pPr>
              <a:buFont typeface="Wingdings" pitchFamily="2" charset="2"/>
              <a:buNone/>
            </a:pPr>
            <a:r>
              <a:rPr lang="en-US">
                <a:sym typeface="Wingdings" pitchFamily="2" charset="2"/>
              </a:rPr>
              <a:t>Keep this in mind when we get to GPGPU!</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63</a:t>
            </a:fld>
            <a:endParaRPr lang="en-US"/>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2010</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26" name="Group 25"/>
          <p:cNvGrpSpPr/>
          <p:nvPr/>
        </p:nvGrpSpPr>
        <p:grpSpPr>
          <a:xfrm>
            <a:off x="3733800" y="4800600"/>
            <a:ext cx="4876800" cy="987963"/>
            <a:chOff x="3276600" y="4572001"/>
            <a:chExt cx="4876800" cy="987963"/>
          </a:xfrm>
        </p:grpSpPr>
        <p:sp>
          <p:nvSpPr>
            <p:cNvPr id="553999" name="Text Box 15"/>
            <p:cNvSpPr txBox="1">
              <a:spLocks noChangeArrowheads="1"/>
            </p:cNvSpPr>
            <p:nvPr/>
          </p:nvSpPr>
          <p:spPr bwMode="auto">
            <a:xfrm>
              <a:off x="3581400" y="4572001"/>
              <a:ext cx="42672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6 2010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http://symposium2010.oscer.ou.edu/</a:t>
              </a:r>
              <a:endParaRPr lang="en-US" sz="1400" b="1" dirty="0">
                <a:solidFill>
                  <a:schemeClr val="hlink"/>
                </a:solidFill>
                <a:latin typeface="Courier New" pitchFamily="49" charset="0"/>
              </a:endParaRP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09650" y="3724100"/>
            <a:ext cx="1845470" cy="2362201"/>
          </a:xfrm>
          <a:prstGeom prst="rect">
            <a:avLst/>
          </a:prstGeom>
          <a:noFill/>
          <a:ln w="9525">
            <a:noFill/>
            <a:miter lim="800000"/>
            <a:headEnd/>
            <a:tailEnd/>
          </a:ln>
        </p:spPr>
      </p:pic>
      <p:sp>
        <p:nvSpPr>
          <p:cNvPr id="25" name="TextBox 24"/>
          <p:cNvSpPr txBox="1"/>
          <p:nvPr/>
        </p:nvSpPr>
        <p:spPr>
          <a:xfrm>
            <a:off x="3548150" y="3893403"/>
            <a:ext cx="5029200" cy="830997"/>
          </a:xfrm>
          <a:prstGeom prst="rect">
            <a:avLst/>
          </a:prstGeom>
          <a:noFill/>
        </p:spPr>
        <p:txBody>
          <a:bodyPr wrap="square" rtlCol="0">
            <a:spAutoFit/>
          </a:bodyPr>
          <a:lstStyle/>
          <a:p>
            <a:pPr algn="l"/>
            <a:r>
              <a:rPr lang="en-US" sz="1600" b="1" dirty="0" smtClean="0"/>
              <a:t>2010 Keynote</a:t>
            </a:r>
          </a:p>
          <a:p>
            <a:pPr algn="l"/>
            <a:r>
              <a:rPr lang="en-US" sz="1600" b="1" dirty="0" smtClean="0"/>
              <a:t>Horst Simon, Director</a:t>
            </a:r>
          </a:p>
          <a:p>
            <a:pPr algn="l"/>
            <a:r>
              <a:rPr lang="en-US" sz="1600" b="1" dirty="0" smtClean="0"/>
              <a:t>National Energy Research Scientific Computing Center</a:t>
            </a:r>
            <a:endParaRPr lang="en-US" sz="1600" b="1" dirty="0"/>
          </a:p>
        </p:txBody>
      </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6" name="Slide Number Placeholder 3"/>
          <p:cNvSpPr>
            <a:spLocks noGrp="1"/>
          </p:cNvSpPr>
          <p:nvPr>
            <p:ph type="sldNum" sz="quarter" idx="11"/>
          </p:nvPr>
        </p:nvSpPr>
        <p:spPr/>
        <p:txBody>
          <a:bodyPr/>
          <a:lstStyle/>
          <a:p>
            <a:fld id="{6844EFDA-23B1-4C03-AA0B-00B7995A4636}" type="slidenum">
              <a:rPr lang="en-US"/>
              <a:pPr/>
              <a:t>65</a:t>
            </a:fld>
            <a:endParaRPr lang="en-US"/>
          </a:p>
        </p:txBody>
      </p:sp>
      <p:sp>
        <p:nvSpPr>
          <p:cNvPr id="1000450" name="Rectangle 2"/>
          <p:cNvSpPr>
            <a:spLocks noGrp="1" noChangeArrowheads="1"/>
          </p:cNvSpPr>
          <p:nvPr>
            <p:ph type="title"/>
          </p:nvPr>
        </p:nvSpPr>
        <p:spPr/>
        <p:txBody>
          <a:bodyPr/>
          <a:lstStyle/>
          <a:p>
            <a:r>
              <a:rPr lang="en-US"/>
              <a:t>References</a:t>
            </a:r>
          </a:p>
        </p:txBody>
      </p:sp>
      <p:sp>
        <p:nvSpPr>
          <p:cNvPr id="1000451" name="Text Box 3"/>
          <p:cNvSpPr txBox="1">
            <a:spLocks noChangeArrowheads="1"/>
          </p:cNvSpPr>
          <p:nvPr/>
        </p:nvSpPr>
        <p:spPr bwMode="auto">
          <a:xfrm>
            <a:off x="533400" y="1219200"/>
            <a:ext cx="8001000" cy="3587750"/>
          </a:xfrm>
          <a:prstGeom prst="rect">
            <a:avLst/>
          </a:prstGeom>
          <a:noFill/>
          <a:ln w="9525">
            <a:noFill/>
            <a:miter lim="800000"/>
            <a:headEnd/>
            <a:tailEnd/>
          </a:ln>
          <a:effectLst/>
        </p:spPr>
        <p:txBody>
          <a:bodyPr>
            <a:spAutoFit/>
          </a:bodyPr>
          <a:lstStyle/>
          <a:p>
            <a:pPr algn="l"/>
            <a:r>
              <a:rPr lang="en-US" sz="1400"/>
              <a:t>[1] Image by Greg Bryan, Columbia U.</a:t>
            </a:r>
          </a:p>
          <a:p>
            <a:pPr algn="l"/>
            <a:r>
              <a:rPr lang="en-US" sz="1400"/>
              <a:t>[2] “</a:t>
            </a:r>
            <a:r>
              <a:rPr lang="en-US" sz="1400">
                <a:hlinkClick r:id="rId4"/>
              </a:rPr>
              <a:t>Update on the Collaborative Radar Acquisition Field Test (CRAFT): Planning for the Next Steps</a:t>
            </a:r>
            <a:r>
              <a:rPr lang="en-US" sz="1400"/>
              <a:t>.”</a:t>
            </a:r>
          </a:p>
          <a:p>
            <a:pPr algn="l"/>
            <a:r>
              <a:rPr lang="en-US" sz="1400">
                <a:latin typeface="Rockwell Extra Bold" pitchFamily="18" charset="0"/>
              </a:rPr>
              <a:t>      </a:t>
            </a:r>
            <a:r>
              <a:rPr lang="en-US" sz="1400"/>
              <a:t>Presented to NWS Headquarters August 30 2001.</a:t>
            </a:r>
          </a:p>
          <a:p>
            <a:pPr algn="l"/>
            <a:r>
              <a:rPr lang="en-US" sz="1400"/>
              <a:t>[3] See</a:t>
            </a:r>
            <a:r>
              <a:rPr lang="en-US" sz="1400">
                <a:solidFill>
                  <a:srgbClr val="003366"/>
                </a:solidFill>
                <a:latin typeface="Tahoma" pitchFamily="34" charset="0"/>
              </a:rPr>
              <a:t> </a:t>
            </a:r>
            <a:r>
              <a:rPr lang="en-US" sz="1400">
                <a:solidFill>
                  <a:srgbClr val="003366"/>
                </a:solidFill>
                <a:latin typeface="Courier New" pitchFamily="49" charset="0"/>
                <a:hlinkClick r:id="rId5"/>
              </a:rPr>
              <a:t>http://hneeman.oscer.ou.edu/hamr.html</a:t>
            </a:r>
            <a:r>
              <a:rPr lang="en-US" sz="1400">
                <a:solidFill>
                  <a:srgbClr val="003366"/>
                </a:solidFill>
                <a:latin typeface="Tahoma" pitchFamily="34" charset="0"/>
              </a:rPr>
              <a:t> </a:t>
            </a:r>
            <a:r>
              <a:rPr lang="en-US" sz="1400"/>
              <a:t>for details.</a:t>
            </a:r>
          </a:p>
          <a:p>
            <a:pPr algn="l"/>
            <a:r>
              <a:rPr lang="en-US" sz="1400"/>
              <a:t>[4]</a:t>
            </a:r>
            <a:r>
              <a:rPr lang="en-US" sz="1400">
                <a:latin typeface="Courier New" pitchFamily="49" charset="0"/>
              </a:rPr>
              <a:t> </a:t>
            </a:r>
            <a:r>
              <a:rPr lang="en-US" sz="1400">
                <a:latin typeface="Courier New" pitchFamily="49" charset="0"/>
                <a:hlinkClick r:id="rId6"/>
              </a:rPr>
              <a:t>http://www.dell.com/</a:t>
            </a:r>
            <a:endParaRPr lang="en-US" sz="1400">
              <a:latin typeface="Courier New" pitchFamily="49" charset="0"/>
            </a:endParaRPr>
          </a:p>
          <a:p>
            <a:pPr algn="l"/>
            <a:r>
              <a:rPr lang="en-US" sz="1400"/>
              <a:t>[5]</a:t>
            </a:r>
            <a:r>
              <a:rPr lang="en-US" sz="1400">
                <a:latin typeface="Rockwell Extra Bold" pitchFamily="18" charset="0"/>
              </a:rPr>
              <a:t>  </a:t>
            </a:r>
            <a:r>
              <a:rPr lang="en-US" sz="1400">
                <a:latin typeface="Courier New" pitchFamily="49" charset="0"/>
                <a:hlinkClick r:id="rId7"/>
              </a:rPr>
              <a:t>http://www.vw.com/newbeetle/</a:t>
            </a:r>
            <a:endParaRPr lang="en-US" sz="1400">
              <a:latin typeface="Courier New" pitchFamily="49" charset="0"/>
            </a:endParaRPr>
          </a:p>
          <a:p>
            <a:pPr algn="l"/>
            <a:r>
              <a:rPr lang="en-US" sz="1400"/>
              <a:t>[6]  Richard Gerber, The Software Optimization Cookbook: High-performance Recipes for the Intel Architecture. Intel Press, 2002, pp. 161-168.</a:t>
            </a:r>
          </a:p>
          <a:p>
            <a:pPr algn="l"/>
            <a:r>
              <a:rPr lang="en-US" sz="1400"/>
              <a:t>[7]</a:t>
            </a:r>
            <a:r>
              <a:rPr lang="en-US" sz="1400">
                <a:latin typeface="Rockwell Extra Bold" pitchFamily="18" charset="0"/>
              </a:rPr>
              <a:t> </a:t>
            </a:r>
            <a:r>
              <a:rPr lang="en-US" sz="1400"/>
              <a:t>RightMark Memory Analyzer. </a:t>
            </a:r>
            <a:r>
              <a:rPr lang="en-US" sz="1400">
                <a:latin typeface="Courier New" pitchFamily="49" charset="0"/>
                <a:hlinkClick r:id="rId8"/>
              </a:rPr>
              <a:t>http://cpu.rightmark.org/</a:t>
            </a:r>
            <a:endParaRPr lang="en-US" sz="1400">
              <a:latin typeface="Courier New" pitchFamily="49" charset="0"/>
            </a:endParaRPr>
          </a:p>
          <a:p>
            <a:pPr algn="l"/>
            <a:r>
              <a:rPr lang="en-US" sz="1400"/>
              <a:t>[8]</a:t>
            </a:r>
            <a:r>
              <a:rPr lang="en-US" sz="1400">
                <a:latin typeface="Rockwell Extra Bold" pitchFamily="18" charset="0"/>
              </a:rPr>
              <a:t>  </a:t>
            </a:r>
            <a:r>
              <a:rPr lang="en-US" sz="1400">
                <a:latin typeface="Courier New" pitchFamily="49" charset="0"/>
                <a:hlinkClick r:id="rId9"/>
              </a:rPr>
              <a:t>ftp://download.intel.com/design/Pentium4/papers/24943801.pdf</a:t>
            </a:r>
            <a:endParaRPr lang="en-US" sz="1400">
              <a:latin typeface="Courier New" pitchFamily="49" charset="0"/>
            </a:endParaRPr>
          </a:p>
          <a:p>
            <a:pPr algn="l"/>
            <a:r>
              <a:rPr lang="en-US" sz="1400"/>
              <a:t>[9]  </a:t>
            </a:r>
            <a:r>
              <a:rPr lang="en-US" sz="1200">
                <a:latin typeface="Courier New" pitchFamily="49" charset="0"/>
                <a:hlinkClick r:id="rId10"/>
              </a:rPr>
              <a:t>http://www.seagate.com/cda/products/discsales/personal/family/0,1085,621,00.html</a:t>
            </a:r>
            <a:endParaRPr lang="en-US" sz="1200">
              <a:latin typeface="Courier New" pitchFamily="49" charset="0"/>
            </a:endParaRPr>
          </a:p>
          <a:p>
            <a:pPr algn="l"/>
            <a:r>
              <a:rPr lang="en-US" sz="1400"/>
              <a:t>[10]</a:t>
            </a:r>
            <a:r>
              <a:rPr lang="en-US" sz="1400">
                <a:latin typeface="Rockwell Extra Bold" pitchFamily="18" charset="0"/>
              </a:rPr>
              <a:t> </a:t>
            </a:r>
            <a:r>
              <a:rPr lang="en-US" sz="800">
                <a:latin typeface="Courier New" pitchFamily="49" charset="0"/>
                <a:hlinkClick r:id="rId11"/>
              </a:rPr>
              <a:t>http://www.samsung.com/Products/OpticalDiscDrive/SlimDrive/OpticalDiscDrive_SlimDrive_SN_S082D.asp?page=Specifications</a:t>
            </a:r>
            <a:endParaRPr lang="en-US" sz="800">
              <a:latin typeface="Courier New" pitchFamily="49" charset="0"/>
            </a:endParaRPr>
          </a:p>
          <a:p>
            <a:pPr algn="l"/>
            <a:r>
              <a:rPr lang="en-US" sz="1400"/>
              <a:t>[11]</a:t>
            </a:r>
            <a:r>
              <a:rPr lang="en-US" sz="1400">
                <a:solidFill>
                  <a:srgbClr val="003366"/>
                </a:solidFill>
                <a:latin typeface="Rockwell Extra Bold" pitchFamily="18" charset="0"/>
              </a:rPr>
              <a:t> </a:t>
            </a:r>
            <a:r>
              <a:rPr lang="en-US" sz="1400">
                <a:solidFill>
                  <a:srgbClr val="003366"/>
                </a:solidFill>
                <a:latin typeface="Courier New" pitchFamily="49" charset="0"/>
                <a:hlinkClick r:id="rId12"/>
              </a:rPr>
              <a:t>ftp://download.intel.com/design/Pentium4/manuals/24896606.pdf</a:t>
            </a:r>
            <a:endParaRPr lang="en-US" sz="1400">
              <a:solidFill>
                <a:srgbClr val="003366"/>
              </a:solidFill>
              <a:latin typeface="Courier New" pitchFamily="49" charset="0"/>
            </a:endParaRPr>
          </a:p>
          <a:p>
            <a:pPr algn="l"/>
            <a:r>
              <a:rPr lang="en-US" sz="1400">
                <a:solidFill>
                  <a:srgbClr val="003366"/>
                </a:solidFill>
              </a:rPr>
              <a:t>[</a:t>
            </a:r>
            <a:r>
              <a:rPr lang="en-US" sz="1400"/>
              <a:t>12]</a:t>
            </a:r>
            <a:r>
              <a:rPr lang="en-US" sz="1400">
                <a:solidFill>
                  <a:srgbClr val="003366"/>
                </a:solidFill>
                <a:latin typeface="Rockwell Extra Bold" pitchFamily="18" charset="0"/>
              </a:rPr>
              <a:t> </a:t>
            </a:r>
            <a:r>
              <a:rPr lang="en-US" sz="1400">
                <a:solidFill>
                  <a:srgbClr val="003366"/>
                </a:solidFill>
                <a:latin typeface="Courier New" pitchFamily="49" charset="0"/>
                <a:hlinkClick r:id="rId13"/>
              </a:rPr>
              <a:t>http://www.pricewatch.com/</a:t>
            </a:r>
            <a:endParaRPr lang="en-US" sz="1400">
              <a:latin typeface="Courier New" pitchFamily="49" charset="0"/>
            </a:endParaRPr>
          </a:p>
          <a:p>
            <a:pPr algn="l"/>
            <a:endParaRPr lang="en-US" sz="1400"/>
          </a:p>
          <a:p>
            <a:pPr algn="l"/>
            <a:endParaRPr lang="en-US" sz="2000">
              <a:solidFill>
                <a:srgbClr val="003366"/>
              </a:solidFill>
            </a:endParaRPr>
          </a:p>
        </p:txBody>
      </p:sp>
      <p:sp>
        <p:nvSpPr>
          <p:cNvPr id="100045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0" name="Slide Number Placeholder 4"/>
          <p:cNvSpPr>
            <a:spLocks noGrp="1"/>
          </p:cNvSpPr>
          <p:nvPr>
            <p:ph type="sldNum" sz="quarter" idx="11"/>
          </p:nvPr>
        </p:nvSpPr>
        <p:spPr/>
        <p:txBody>
          <a:bodyPr/>
          <a:lstStyle/>
          <a:p>
            <a:fld id="{EB6CA988-02E9-4E56-B73C-3DC9B5EF2E2D}" type="slidenum">
              <a:rPr lang="en-US"/>
              <a:pPr/>
              <a:t>7</a:t>
            </a:fld>
            <a:endParaRPr lang="en-US"/>
          </a:p>
        </p:txBody>
      </p:sp>
      <p:sp>
        <p:nvSpPr>
          <p:cNvPr id="940034" name="Rectangle 2"/>
          <p:cNvSpPr>
            <a:spLocks noGrp="1" noChangeArrowheads="1"/>
          </p:cNvSpPr>
          <p:nvPr>
            <p:ph type="title"/>
          </p:nvPr>
        </p:nvSpPr>
        <p:spPr/>
        <p:txBody>
          <a:bodyPr/>
          <a:lstStyle/>
          <a:p>
            <a:r>
              <a:rPr lang="en-US" sz="3600"/>
              <a:t>Moore’s Law in Practice</a:t>
            </a:r>
          </a:p>
        </p:txBody>
      </p:sp>
      <p:sp>
        <p:nvSpPr>
          <p:cNvPr id="940035"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0036"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0037"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0038"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003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0040" name="Text Box 8"/>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2" name="Slide Number Placeholder 4"/>
          <p:cNvSpPr>
            <a:spLocks noGrp="1"/>
          </p:cNvSpPr>
          <p:nvPr>
            <p:ph type="sldNum" sz="quarter" idx="11"/>
          </p:nvPr>
        </p:nvSpPr>
        <p:spPr/>
        <p:txBody>
          <a:bodyPr/>
          <a:lstStyle/>
          <a:p>
            <a:fld id="{12EE1412-0A0C-4407-B459-FA0E50B31FAE}" type="slidenum">
              <a:rPr lang="en-US"/>
              <a:pPr/>
              <a:t>8</a:t>
            </a:fld>
            <a:endParaRPr lang="en-US"/>
          </a:p>
        </p:txBody>
      </p:sp>
      <p:sp>
        <p:nvSpPr>
          <p:cNvPr id="941058" name="Rectangle 2"/>
          <p:cNvSpPr>
            <a:spLocks noGrp="1" noChangeArrowheads="1"/>
          </p:cNvSpPr>
          <p:nvPr>
            <p:ph type="title"/>
          </p:nvPr>
        </p:nvSpPr>
        <p:spPr/>
        <p:txBody>
          <a:bodyPr/>
          <a:lstStyle/>
          <a:p>
            <a:r>
              <a:rPr lang="en-US" sz="3600"/>
              <a:t>Moore’s Law in Practice</a:t>
            </a:r>
          </a:p>
        </p:txBody>
      </p:sp>
      <p:sp>
        <p:nvSpPr>
          <p:cNvPr id="941059"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1060"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1061"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1062"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106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106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1065" name="Text Box 9"/>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1066" name="Text Box 10"/>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dirty="0" smtClean="0"/>
              <a:t>Parallel &amp; Cluster: Multicore Madness</a:t>
            </a:r>
            <a:endParaRPr lang="en-US" dirty="0"/>
          </a:p>
          <a:p>
            <a:r>
              <a:rPr lang="en-US" dirty="0" smtClean="0"/>
              <a:t>Oklahoma Supercomputing Symposium 2010</a:t>
            </a:r>
            <a:endParaRPr lang="en-US" dirty="0"/>
          </a:p>
        </p:txBody>
      </p:sp>
      <p:sp>
        <p:nvSpPr>
          <p:cNvPr id="14" name="Slide Number Placeholder 4"/>
          <p:cNvSpPr>
            <a:spLocks noGrp="1"/>
          </p:cNvSpPr>
          <p:nvPr>
            <p:ph type="sldNum" sz="quarter" idx="11"/>
          </p:nvPr>
        </p:nvSpPr>
        <p:spPr/>
        <p:txBody>
          <a:bodyPr/>
          <a:lstStyle/>
          <a:p>
            <a:fld id="{72255A67-81C6-4497-B3F6-3C8D8EB2FD20}" type="slidenum">
              <a:rPr lang="en-US"/>
              <a:pPr/>
              <a:t>9</a:t>
            </a:fld>
            <a:endParaRPr lang="en-US"/>
          </a:p>
        </p:txBody>
      </p:sp>
      <p:sp>
        <p:nvSpPr>
          <p:cNvPr id="942082" name="Rectangle 2"/>
          <p:cNvSpPr>
            <a:spLocks noGrp="1" noChangeArrowheads="1"/>
          </p:cNvSpPr>
          <p:nvPr>
            <p:ph type="title"/>
          </p:nvPr>
        </p:nvSpPr>
        <p:spPr/>
        <p:txBody>
          <a:bodyPr/>
          <a:lstStyle/>
          <a:p>
            <a:r>
              <a:rPr lang="en-US" sz="3600"/>
              <a:t>Moore’s Law in Practice</a:t>
            </a:r>
          </a:p>
        </p:txBody>
      </p:sp>
      <p:sp>
        <p:nvSpPr>
          <p:cNvPr id="942083"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2084"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2085"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2086"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208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208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208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2090" name="Text Box 10"/>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2091" name="Text Box 11"/>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2092" name="Text Box 12"/>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12.xml><?xml version="1.0" encoding="utf-8"?>
<p:tagLst xmlns:a="http://schemas.openxmlformats.org/drawingml/2006/main" xmlns:r="http://schemas.openxmlformats.org/officeDocument/2006/relationships" xmlns:p="http://schemas.openxmlformats.org/presentationml/2006/main">
  <p:tag name="DUMMACSH" val="TRUE"/>
</p:tagLst>
</file>

<file path=ppt/tags/tag13.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4.xml><?xml version="1.0" encoding="utf-8"?>
<p:tagLst xmlns:a="http://schemas.openxmlformats.org/drawingml/2006/main" xmlns:r="http://schemas.openxmlformats.org/officeDocument/2006/relationships" xmlns:p="http://schemas.openxmlformats.org/presentationml/2006/main">
  <p:tag name="DUMMACSH" val="TRUE"/>
</p:tagLst>
</file>

<file path=ppt/tags/tag1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6.xml><?xml version="1.0" encoding="utf-8"?>
<p:tagLst xmlns:a="http://schemas.openxmlformats.org/drawingml/2006/main" xmlns:r="http://schemas.openxmlformats.org/officeDocument/2006/relationships" xmlns:p="http://schemas.openxmlformats.org/presentationml/2006/main">
  <p:tag name="DUMMACSH" val="TRUE"/>
</p:tagLst>
</file>

<file path=ppt/tags/tag1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18.xml><?xml version="1.0" encoding="utf-8"?>
<p:tagLst xmlns:a="http://schemas.openxmlformats.org/drawingml/2006/main" xmlns:r="http://schemas.openxmlformats.org/officeDocument/2006/relationships" xmlns:p="http://schemas.openxmlformats.org/presentationml/2006/main">
  <p:tag name="DUMMACSH" val="TRUE"/>
</p:tagLst>
</file>

<file path=ppt/tags/tag1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DUMMACSH" val="TRUE"/>
</p:tagLst>
</file>

<file path=ppt/tags/tag21.xml><?xml version="1.0" encoding="utf-8"?>
<p:tagLst xmlns:a="http://schemas.openxmlformats.org/drawingml/2006/main" xmlns:r="http://schemas.openxmlformats.org/officeDocument/2006/relationships" xmlns:p="http://schemas.openxmlformats.org/presentationml/2006/main">
  <p:tag name="SWI" val="41"/>
  <p:tag name="NBP" val="1"/>
  <p:tag name="BSN" val="41"/>
  <p:tag name="SVT" val="TRUE"/>
  <p:tag name="CVB" val="41"/>
  <p:tag name="SPT" val="FALSE"/>
  <p:tag name="CII" val="41"/>
</p:tagLst>
</file>

<file path=ppt/tags/tag22.xml><?xml version="1.0" encoding="utf-8"?>
<p:tagLst xmlns:a="http://schemas.openxmlformats.org/drawingml/2006/main" xmlns:r="http://schemas.openxmlformats.org/officeDocument/2006/relationships" xmlns:p="http://schemas.openxmlformats.org/presentationml/2006/main">
  <p:tag name="DUMMACSH" val="TRUE"/>
</p:tagLst>
</file>

<file path=ppt/tags/tag23.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24.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25.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26.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27.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28.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29.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31.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32.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33.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4.xml><?xml version="1.0" encoding="utf-8"?>
<p:tagLst xmlns:a="http://schemas.openxmlformats.org/drawingml/2006/main" xmlns:r="http://schemas.openxmlformats.org/officeDocument/2006/relationships" xmlns:p="http://schemas.openxmlformats.org/presentationml/2006/main">
  <p:tag name="DUMMACSH" val="TRUE"/>
</p:tagLst>
</file>

<file path=ppt/tags/tag3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225"/>
  <p:tag name="CVB" val="225"/>
  <p:tag name="NBP" val="1"/>
  <p:tag name="SPT" val="FALSE"/>
  <p:tag name="BSN" val="225"/>
  <p:tag name="LFXCI" val="0"/>
  <p:tag name="SVT" val="TRUE"/>
  <p:tag name="CII" val="225"/>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SWI" val="37"/>
  <p:tag name="BSN" val="37"/>
  <p:tag name="SVT" val="FALSE"/>
  <p:tag name="NBP" val="1"/>
  <p:tag name="CVB" val="37"/>
  <p:tag name="SPT" val="FALS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2.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3.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45.xml><?xml version="1.0" encoding="utf-8"?>
<p:tagLst xmlns:a="http://schemas.openxmlformats.org/drawingml/2006/main" xmlns:r="http://schemas.openxmlformats.org/officeDocument/2006/relationships" xmlns:p="http://schemas.openxmlformats.org/presentationml/2006/main">
  <p:tag name="DUMMACSH" val="TRUE"/>
</p:tagLst>
</file>

<file path=ppt/tags/tag46.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47.xml><?xml version="1.0" encoding="utf-8"?>
<p:tagLst xmlns:a="http://schemas.openxmlformats.org/drawingml/2006/main" xmlns:r="http://schemas.openxmlformats.org/officeDocument/2006/relationships" xmlns:p="http://schemas.openxmlformats.org/presentationml/2006/main">
  <p:tag name="DUMMACSH" val="TRUE"/>
</p:tagLst>
</file>

<file path=ppt/tags/tag5.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8167</TotalTime>
  <Words>4296</Words>
  <Application>Microsoft Office PowerPoint</Application>
  <PresentationFormat>On-screen Show (4:3)</PresentationFormat>
  <Paragraphs>655</Paragraphs>
  <Slides>65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Blends</vt:lpstr>
      <vt:lpstr>Worksheet</vt:lpstr>
      <vt:lpstr>Equation</vt:lpstr>
      <vt:lpstr>Parallel Programming &amp; Cluster Computing  Multicore Madness</vt:lpstr>
      <vt:lpstr>Outline</vt:lpstr>
      <vt:lpstr>The March of Progress</vt:lpstr>
      <vt:lpstr>OU’s TeraFLOP Cluster, 2002</vt:lpstr>
      <vt:lpstr>TeraFLOP, Prototype 2006</vt:lpstr>
      <vt:lpstr>Moore’s Law</vt:lpstr>
      <vt:lpstr>Moore’s Law in Practice</vt:lpstr>
      <vt:lpstr>Moore’s Law in Practice</vt:lpstr>
      <vt:lpstr>Moore’s Law in Practice</vt:lpstr>
      <vt:lpstr>Moore’s Law in Practice</vt:lpstr>
      <vt:lpstr>Moore’s Law in Practice</vt:lpstr>
      <vt:lpstr>Fastest Supercomputer vs. Moore</vt:lpstr>
      <vt:lpstr>The Tyranny of the Storage Hierarchy</vt:lpstr>
      <vt:lpstr>The Storage Hierarchy</vt:lpstr>
      <vt:lpstr>RAM is Slow</vt:lpstr>
      <vt:lpstr>Why Have Cache?</vt:lpstr>
      <vt:lpstr>Henry’s Laptop</vt:lpstr>
      <vt:lpstr>Storage Speed, Size, Cost</vt:lpstr>
      <vt:lpstr>Storage Use Strategies</vt:lpstr>
      <vt:lpstr>A Concrete Example</vt:lpstr>
      <vt:lpstr>Good Cache Reuse Example</vt:lpstr>
      <vt:lpstr>A Sample Application</vt:lpstr>
      <vt:lpstr>Matrix Multiply: Naïve Version</vt:lpstr>
      <vt:lpstr>Performance of Matrix Multiply</vt:lpstr>
      <vt:lpstr>Tiling</vt:lpstr>
      <vt:lpstr>Tiling</vt:lpstr>
      <vt:lpstr>Tiling Code</vt:lpstr>
      <vt:lpstr>Multiplying Within a Tile</vt:lpstr>
      <vt:lpstr>Reminder: Naïve Version, Again</vt:lpstr>
      <vt:lpstr>Performance with Tiling</vt:lpstr>
      <vt:lpstr>The Advantages of Tiling</vt:lpstr>
      <vt:lpstr>Why Does Tiling Work Here?</vt:lpstr>
      <vt:lpstr>Will Tiling Always Work?</vt:lpstr>
      <vt:lpstr>Multicore/Many-core Basics</vt:lpstr>
      <vt:lpstr>What is Multicore?</vt:lpstr>
      <vt:lpstr>Dual Core</vt:lpstr>
      <vt:lpstr>Quad Core</vt:lpstr>
      <vt:lpstr>Oct Core</vt:lpstr>
      <vt:lpstr>The Challenge of Multicore: RAM</vt:lpstr>
      <vt:lpstr>The Challenge of Multicore: Network</vt:lpstr>
      <vt:lpstr>A Concrete Example: Weather Forecasting</vt:lpstr>
      <vt:lpstr>Weather Forecasting</vt:lpstr>
      <vt:lpstr>Weather Forecasting</vt:lpstr>
      <vt:lpstr>Cartesian Mesh</vt:lpstr>
      <vt:lpstr>Finite Difference</vt:lpstr>
      <vt:lpstr>Ghost Boundary Zones</vt:lpstr>
      <vt:lpstr>Software Strategies for Weather Forecasting on Multicore/Many-core</vt:lpstr>
      <vt:lpstr>Tiling NOT Good for Weather Codes</vt:lpstr>
      <vt:lpstr>Weather Forecasting and Cache</vt:lpstr>
      <vt:lpstr>How to Get Good Cache Reuse?</vt:lpstr>
      <vt:lpstr>Cache Optimization Strategy: Tiling?</vt:lpstr>
      <vt:lpstr>Multiple Subdomains Per Core</vt:lpstr>
      <vt:lpstr>Why Multiple Subdomains?</vt:lpstr>
      <vt:lpstr>Why Independent Subdomains?</vt:lpstr>
      <vt:lpstr>Expand the Array Stencil</vt:lpstr>
      <vt:lpstr>An Extra Win!</vt:lpstr>
      <vt:lpstr>New Algorithm: F90</vt:lpstr>
      <vt:lpstr>New Algorithm: C</vt:lpstr>
      <vt:lpstr>Higher Order Numerical Schemes</vt:lpstr>
      <vt:lpstr>Parallelize in Z</vt:lpstr>
      <vt:lpstr>Multicore/Many-core Problem</vt:lpstr>
      <vt:lpstr>What Do We Need?</vt:lpstr>
      <vt:lpstr>OK Supercomputing Symposium 2010</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452</cp:revision>
  <cp:lastPrinted>1601-01-01T00:00:00Z</cp:lastPrinted>
  <dcterms:created xsi:type="dcterms:W3CDTF">2001-08-18T12:37:15Z</dcterms:created>
  <dcterms:modified xsi:type="dcterms:W3CDTF">2010-10-05T04:35:05Z</dcterms:modified>
</cp:coreProperties>
</file>